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746" r:id="rId2"/>
    <p:sldId id="740" r:id="rId3"/>
    <p:sldId id="741" r:id="rId4"/>
    <p:sldId id="745" r:id="rId5"/>
    <p:sldId id="747" r:id="rId6"/>
    <p:sldId id="742" r:id="rId7"/>
    <p:sldId id="743" r:id="rId8"/>
    <p:sldId id="748" r:id="rId9"/>
    <p:sldId id="744" r:id="rId10"/>
  </p:sldIdLst>
  <p:sldSz cx="9144000" cy="6858000" type="screen4x3"/>
  <p:notesSz cx="6807200" cy="9939338"/>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MCakdouLL+uX9iW9YMr+/Q==" hashData="HmfPevFY05dGk8LBn3EIELfNK7ESv1gHbtW6Ef9sqJdNzzOrUEiYFQKLImiwIvPllb2Z5xoq3fqWjDRcBpw6xA=="/>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FF99"/>
    <a:srgbClr val="FFFF66"/>
    <a:srgbClr val="FFFFCC"/>
    <a:srgbClr val="FFFF00"/>
    <a:srgbClr val="000000"/>
    <a:srgbClr val="0000FF"/>
    <a:srgbClr val="385D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スタイル (中間)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スタイルなし、表のグリッド線あり">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11" autoAdjust="0"/>
    <p:restoredTop sz="93971" autoAdjust="0"/>
  </p:normalViewPr>
  <p:slideViewPr>
    <p:cSldViewPr>
      <p:cViewPr varScale="1">
        <p:scale>
          <a:sx n="69" d="100"/>
          <a:sy n="69" d="100"/>
        </p:scale>
        <p:origin x="1188" y="36"/>
      </p:cViewPr>
      <p:guideLst>
        <p:guide orient="horz" pos="2160"/>
        <p:guide pos="2880"/>
      </p:guideLst>
    </p:cSldViewPr>
  </p:slideViewPr>
  <p:notesTextViewPr>
    <p:cViewPr>
      <p:scale>
        <a:sx n="1" d="1"/>
        <a:sy n="1" d="1"/>
      </p:scale>
      <p:origin x="0" y="0"/>
    </p:cViewPr>
  </p:notesTextViewPr>
  <p:sorterViewPr>
    <p:cViewPr>
      <p:scale>
        <a:sx n="75" d="100"/>
        <a:sy n="75" d="100"/>
      </p:scale>
      <p:origin x="0" y="-44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3" y="5"/>
            <a:ext cx="2949244" cy="497532"/>
          </a:xfrm>
          <a:prstGeom prst="rect">
            <a:avLst/>
          </a:prstGeom>
        </p:spPr>
        <p:txBody>
          <a:bodyPr vert="horz" lIns="93309" tIns="46654" rIns="93309" bIns="46654" rtlCol="0"/>
          <a:lstStyle>
            <a:lvl1pPr algn="l">
              <a:defRPr sz="1200"/>
            </a:lvl1pPr>
          </a:lstStyle>
          <a:p>
            <a:endParaRPr kumimoji="1" lang="ja-JP" altLang="en-US"/>
          </a:p>
        </p:txBody>
      </p:sp>
      <p:sp>
        <p:nvSpPr>
          <p:cNvPr id="3" name="日付プレースホルダー 2"/>
          <p:cNvSpPr>
            <a:spLocks noGrp="1"/>
          </p:cNvSpPr>
          <p:nvPr>
            <p:ph type="dt" sz="quarter" idx="1"/>
          </p:nvPr>
        </p:nvSpPr>
        <p:spPr>
          <a:xfrm>
            <a:off x="3856329" y="5"/>
            <a:ext cx="2949244" cy="497532"/>
          </a:xfrm>
          <a:prstGeom prst="rect">
            <a:avLst/>
          </a:prstGeom>
        </p:spPr>
        <p:txBody>
          <a:bodyPr vert="horz" lIns="93309" tIns="46654" rIns="93309" bIns="46654" rtlCol="0"/>
          <a:lstStyle>
            <a:lvl1pPr algn="r">
              <a:defRPr sz="1200"/>
            </a:lvl1pPr>
          </a:lstStyle>
          <a:p>
            <a:fld id="{A78C32E1-A497-4ACB-95F9-359EDE2002F7}" type="datetime1">
              <a:rPr kumimoji="1" lang="ja-JP" altLang="en-US" smtClean="0"/>
              <a:t>2020/5/14</a:t>
            </a:fld>
            <a:endParaRPr kumimoji="1" lang="ja-JP" altLang="en-US"/>
          </a:p>
        </p:txBody>
      </p:sp>
      <p:sp>
        <p:nvSpPr>
          <p:cNvPr id="4" name="フッター プレースホルダー 3"/>
          <p:cNvSpPr>
            <a:spLocks noGrp="1"/>
          </p:cNvSpPr>
          <p:nvPr>
            <p:ph type="ftr" sz="quarter" idx="2"/>
          </p:nvPr>
        </p:nvSpPr>
        <p:spPr>
          <a:xfrm>
            <a:off x="3" y="9440190"/>
            <a:ext cx="2949244" cy="497532"/>
          </a:xfrm>
          <a:prstGeom prst="rect">
            <a:avLst/>
          </a:prstGeom>
        </p:spPr>
        <p:txBody>
          <a:bodyPr vert="horz" lIns="93309" tIns="46654" rIns="93309" bIns="46654" rtlCol="0" anchor="b"/>
          <a:lstStyle>
            <a:lvl1pPr algn="l">
              <a:defRPr sz="1200"/>
            </a:lvl1pPr>
          </a:lstStyle>
          <a:p>
            <a:endParaRPr kumimoji="1" lang="ja-JP" altLang="en-US"/>
          </a:p>
        </p:txBody>
      </p:sp>
      <p:sp>
        <p:nvSpPr>
          <p:cNvPr id="5" name="スライド番号プレースホルダー 4"/>
          <p:cNvSpPr>
            <a:spLocks noGrp="1"/>
          </p:cNvSpPr>
          <p:nvPr>
            <p:ph type="sldNum" sz="quarter" idx="3"/>
          </p:nvPr>
        </p:nvSpPr>
        <p:spPr>
          <a:xfrm>
            <a:off x="3856329" y="9440190"/>
            <a:ext cx="2949244" cy="497532"/>
          </a:xfrm>
          <a:prstGeom prst="rect">
            <a:avLst/>
          </a:prstGeom>
        </p:spPr>
        <p:txBody>
          <a:bodyPr vert="horz" lIns="93309" tIns="46654" rIns="93309" bIns="46654" rtlCol="0" anchor="b"/>
          <a:lstStyle>
            <a:lvl1pPr algn="r">
              <a:defRPr sz="1200"/>
            </a:lvl1pPr>
          </a:lstStyle>
          <a:p>
            <a:fld id="{92C1F41C-3288-406C-B434-7DD10E4F09E7}" type="slidenum">
              <a:rPr kumimoji="1" lang="ja-JP" altLang="en-US" smtClean="0"/>
              <a:t>‹#›</a:t>
            </a:fld>
            <a:endParaRPr kumimoji="1" lang="ja-JP" altLang="en-US"/>
          </a:p>
        </p:txBody>
      </p:sp>
    </p:spTree>
    <p:extLst>
      <p:ext uri="{BB962C8B-B14F-4D97-AF65-F5344CB8AC3E}">
        <p14:creationId xmlns:p14="http://schemas.microsoft.com/office/powerpoint/2010/main" val="3587884618"/>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8" y="5"/>
            <a:ext cx="2950375" cy="497367"/>
          </a:xfrm>
          <a:prstGeom prst="rect">
            <a:avLst/>
          </a:prstGeom>
        </p:spPr>
        <p:txBody>
          <a:bodyPr vert="horz" lIns="92190" tIns="46097" rIns="92190" bIns="46097" rtlCol="0"/>
          <a:lstStyle>
            <a:lvl1pPr algn="l">
              <a:defRPr sz="1200"/>
            </a:lvl1pPr>
          </a:lstStyle>
          <a:p>
            <a:endParaRPr kumimoji="1" lang="ja-JP" altLang="en-US"/>
          </a:p>
        </p:txBody>
      </p:sp>
      <p:sp>
        <p:nvSpPr>
          <p:cNvPr id="3" name="日付プレースホルダー 2"/>
          <p:cNvSpPr>
            <a:spLocks noGrp="1"/>
          </p:cNvSpPr>
          <p:nvPr>
            <p:ph type="dt" idx="1"/>
          </p:nvPr>
        </p:nvSpPr>
        <p:spPr>
          <a:xfrm>
            <a:off x="3855221" y="5"/>
            <a:ext cx="2950374" cy="497367"/>
          </a:xfrm>
          <a:prstGeom prst="rect">
            <a:avLst/>
          </a:prstGeom>
        </p:spPr>
        <p:txBody>
          <a:bodyPr vert="horz" lIns="92190" tIns="46097" rIns="92190" bIns="46097" rtlCol="0"/>
          <a:lstStyle>
            <a:lvl1pPr algn="r">
              <a:defRPr sz="1200"/>
            </a:lvl1pPr>
          </a:lstStyle>
          <a:p>
            <a:fld id="{6E850856-C39A-4502-ACD8-A86D1F1A7F8F}" type="datetime1">
              <a:rPr kumimoji="1" lang="ja-JP" altLang="en-US" smtClean="0"/>
              <a:t>2020/5/14</a:t>
            </a:fld>
            <a:endParaRPr kumimoji="1" lang="ja-JP" altLang="en-US"/>
          </a:p>
        </p:txBody>
      </p:sp>
      <p:sp>
        <p:nvSpPr>
          <p:cNvPr id="4" name="スライド イメージ プレースホルダー 3"/>
          <p:cNvSpPr>
            <a:spLocks noGrp="1" noRot="1" noChangeAspect="1"/>
          </p:cNvSpPr>
          <p:nvPr>
            <p:ph type="sldImg" idx="2"/>
          </p:nvPr>
        </p:nvSpPr>
        <p:spPr>
          <a:xfrm>
            <a:off x="917575" y="744538"/>
            <a:ext cx="4972050" cy="3729037"/>
          </a:xfrm>
          <a:prstGeom prst="rect">
            <a:avLst/>
          </a:prstGeom>
          <a:noFill/>
          <a:ln w="12700">
            <a:solidFill>
              <a:prstClr val="black"/>
            </a:solidFill>
          </a:ln>
        </p:spPr>
        <p:txBody>
          <a:bodyPr vert="horz" lIns="92190" tIns="46097" rIns="92190" bIns="46097" rtlCol="0" anchor="ctr"/>
          <a:lstStyle/>
          <a:p>
            <a:endParaRPr lang="ja-JP" altLang="en-US"/>
          </a:p>
        </p:txBody>
      </p:sp>
      <p:sp>
        <p:nvSpPr>
          <p:cNvPr id="5" name="ノート プレースホルダー 4"/>
          <p:cNvSpPr>
            <a:spLocks noGrp="1"/>
          </p:cNvSpPr>
          <p:nvPr>
            <p:ph type="body" sz="quarter" idx="3"/>
          </p:nvPr>
        </p:nvSpPr>
        <p:spPr>
          <a:xfrm>
            <a:off x="680241" y="4720986"/>
            <a:ext cx="5446722" cy="4473102"/>
          </a:xfrm>
          <a:prstGeom prst="rect">
            <a:avLst/>
          </a:prstGeom>
        </p:spPr>
        <p:txBody>
          <a:bodyPr vert="horz" lIns="92190" tIns="46097" rIns="92190" bIns="46097" rtlCol="0"/>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6" name="フッター プレースホルダー 5"/>
          <p:cNvSpPr>
            <a:spLocks noGrp="1"/>
          </p:cNvSpPr>
          <p:nvPr>
            <p:ph type="ftr" sz="quarter" idx="4"/>
          </p:nvPr>
        </p:nvSpPr>
        <p:spPr>
          <a:xfrm>
            <a:off x="8" y="9440375"/>
            <a:ext cx="2950375" cy="497366"/>
          </a:xfrm>
          <a:prstGeom prst="rect">
            <a:avLst/>
          </a:prstGeom>
        </p:spPr>
        <p:txBody>
          <a:bodyPr vert="horz" lIns="92190" tIns="46097" rIns="92190" bIns="46097"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55221" y="9440375"/>
            <a:ext cx="2950374" cy="497366"/>
          </a:xfrm>
          <a:prstGeom prst="rect">
            <a:avLst/>
          </a:prstGeom>
        </p:spPr>
        <p:txBody>
          <a:bodyPr vert="horz" lIns="92190" tIns="46097" rIns="92190" bIns="46097" rtlCol="0" anchor="b"/>
          <a:lstStyle>
            <a:lvl1pPr algn="r">
              <a:defRPr sz="1200"/>
            </a:lvl1pPr>
          </a:lstStyle>
          <a:p>
            <a:fld id="{B9CE9694-A64F-4523-98B1-27A44ED5F831}" type="slidenum">
              <a:rPr kumimoji="1" lang="ja-JP" altLang="en-US" smtClean="0"/>
              <a:t>‹#›</a:t>
            </a:fld>
            <a:endParaRPr kumimoji="1" lang="ja-JP" altLang="en-US"/>
          </a:p>
        </p:txBody>
      </p:sp>
    </p:spTree>
    <p:extLst>
      <p:ext uri="{BB962C8B-B14F-4D97-AF65-F5344CB8AC3E}">
        <p14:creationId xmlns:p14="http://schemas.microsoft.com/office/powerpoint/2010/main" val="3696784946"/>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Tree>
    <p:extLst>
      <p:ext uri="{BB962C8B-B14F-4D97-AF65-F5344CB8AC3E}">
        <p14:creationId xmlns:p14="http://schemas.microsoft.com/office/powerpoint/2010/main" val="866910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Tree>
    <p:extLst>
      <p:ext uri="{BB962C8B-B14F-4D97-AF65-F5344CB8AC3E}">
        <p14:creationId xmlns:p14="http://schemas.microsoft.com/office/powerpoint/2010/main" val="3722576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p:cNvSpPr>
            <a:spLocks noGrp="1"/>
          </p:cNvSpPr>
          <p:nvPr>
            <p:ph type="ctrTitle"/>
          </p:nvPr>
        </p:nvSpPr>
        <p:spPr>
          <a:xfrm>
            <a:off x="685800" y="2130425"/>
            <a:ext cx="7772400" cy="1470025"/>
          </a:xfrm>
        </p:spPr>
        <p:txBody>
          <a:bodyPr/>
          <a:lstStyle/>
          <a:p>
            <a:r>
              <a:rPr kumimoji="1" lang="ja-JP" altLang="en-US" smtClean="0"/>
              <a:t>マスター タイトルの書式設定</a:t>
            </a:r>
            <a:endParaRPr kumimoji="1" lang="ja-JP" altLang="en-US"/>
          </a:p>
        </p:txBody>
      </p:sp>
      <p:sp>
        <p:nvSpPr>
          <p:cNvPr id="3" name="サブタイトル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ja-JP" altLang="en-US" smtClean="0"/>
              <a:t>マスター サブタイトルの書式設定</a:t>
            </a:r>
            <a:endParaRPr kumimoji="1" lang="ja-JP" altLang="en-US"/>
          </a:p>
        </p:txBody>
      </p:sp>
      <p:sp>
        <p:nvSpPr>
          <p:cNvPr id="4" name="日付プレースホルダー 3"/>
          <p:cNvSpPr>
            <a:spLocks noGrp="1"/>
          </p:cNvSpPr>
          <p:nvPr>
            <p:ph type="dt" sz="half" idx="10"/>
          </p:nvPr>
        </p:nvSpPr>
        <p:spPr/>
        <p:txBody>
          <a:bodyPr/>
          <a:lstStyle/>
          <a:p>
            <a:fld id="{8269B13D-79A8-49D2-9E26-7A4754574A14}" type="datetime1">
              <a:rPr kumimoji="1" lang="ja-JP" altLang="en-US" smtClean="0"/>
              <a:t>2020/5/14</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113895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smtClean="0"/>
              <a:t>マスター タイトルの書式設定</a:t>
            </a:r>
            <a:endParaRPr kumimoji="1" lang="ja-JP" altLang="en-US"/>
          </a:p>
        </p:txBody>
      </p:sp>
      <p:sp>
        <p:nvSpPr>
          <p:cNvPr id="3" name="コンテンツ プレースホルダー 2"/>
          <p:cNvSpPr>
            <a:spLocks noGrp="1"/>
          </p:cNvSpPr>
          <p:nvPr>
            <p:ph idx="1"/>
          </p:nvPr>
        </p:nvSpPr>
        <p:spPr/>
        <p:txBody>
          <a:body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4" name="日付プレースホルダー 3"/>
          <p:cNvSpPr>
            <a:spLocks noGrp="1"/>
          </p:cNvSpPr>
          <p:nvPr>
            <p:ph type="dt" sz="half" idx="10"/>
          </p:nvPr>
        </p:nvSpPr>
        <p:spPr/>
        <p:txBody>
          <a:bodyPr/>
          <a:lstStyle/>
          <a:p>
            <a:fld id="{DD7609DB-6184-4705-BF3A-D391B97F953D}" type="datetime1">
              <a:rPr kumimoji="1" lang="ja-JP" altLang="en-US" smtClean="0"/>
              <a:t>2020/5/14</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2148479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p:cNvSpPr>
            <a:spLocks noGrp="1"/>
          </p:cNvSpPr>
          <p:nvPr>
            <p:ph type="title"/>
          </p:nvPr>
        </p:nvSpPr>
        <p:spPr>
          <a:xfrm>
            <a:off x="722313" y="4406900"/>
            <a:ext cx="7772400" cy="1362075"/>
          </a:xfrm>
        </p:spPr>
        <p:txBody>
          <a:bodyPr anchor="t"/>
          <a:lstStyle>
            <a:lvl1pPr algn="l">
              <a:defRPr sz="4000" b="1" cap="all"/>
            </a:lvl1pPr>
          </a:lstStyle>
          <a:p>
            <a:r>
              <a:rPr kumimoji="1" lang="ja-JP" altLang="en-US" smtClean="0"/>
              <a:t>マスター タイトルの書式設定</a:t>
            </a:r>
            <a:endParaRPr kumimoji="1" lang="ja-JP" altLang="en-US"/>
          </a:p>
        </p:txBody>
      </p:sp>
      <p:sp>
        <p:nvSpPr>
          <p:cNvPr id="3" name="テキスト プレースホルダー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kumimoji="1" lang="ja-JP" altLang="en-US" smtClean="0"/>
              <a:t>マスター テキストの書式設定</a:t>
            </a:r>
          </a:p>
        </p:txBody>
      </p:sp>
      <p:sp>
        <p:nvSpPr>
          <p:cNvPr id="4" name="日付プレースホルダー 3"/>
          <p:cNvSpPr>
            <a:spLocks noGrp="1"/>
          </p:cNvSpPr>
          <p:nvPr>
            <p:ph type="dt" sz="half" idx="10"/>
          </p:nvPr>
        </p:nvSpPr>
        <p:spPr/>
        <p:txBody>
          <a:bodyPr/>
          <a:lstStyle/>
          <a:p>
            <a:fld id="{B517895B-DCE0-4225-B4C8-FE657945DBD3}" type="datetime1">
              <a:rPr kumimoji="1" lang="ja-JP" altLang="en-US" smtClean="0"/>
              <a:t>2020/5/14</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2456552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smtClean="0"/>
              <a:t>マスター タイトルの書式設定</a:t>
            </a:r>
            <a:endParaRPr kumimoji="1" lang="ja-JP" altLang="en-US"/>
          </a:p>
        </p:txBody>
      </p:sp>
      <p:sp>
        <p:nvSpPr>
          <p:cNvPr id="3" name="コンテンツ プレースホルダー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4" name="コンテンツ プレースホルダー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5" name="日付プレースホルダー 4"/>
          <p:cNvSpPr>
            <a:spLocks noGrp="1"/>
          </p:cNvSpPr>
          <p:nvPr>
            <p:ph type="dt" sz="half" idx="10"/>
          </p:nvPr>
        </p:nvSpPr>
        <p:spPr/>
        <p:txBody>
          <a:bodyPr/>
          <a:lstStyle/>
          <a:p>
            <a:fld id="{028380D1-3DA6-42DA-B925-2ED2004377FC}" type="datetime1">
              <a:rPr kumimoji="1" lang="ja-JP" altLang="en-US" smtClean="0"/>
              <a:t>2020/5/14</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401610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lvl1pPr>
              <a:defRPr/>
            </a:lvl1pPr>
          </a:lstStyle>
          <a:p>
            <a:r>
              <a:rPr kumimoji="1" lang="ja-JP" altLang="en-US" smtClean="0"/>
              <a:t>マスター タイトルの書式設定</a:t>
            </a:r>
            <a:endParaRPr kumimoji="1" lang="ja-JP" altLang="en-US"/>
          </a:p>
        </p:txBody>
      </p:sp>
      <p:sp>
        <p:nvSpPr>
          <p:cNvPr id="3" name="テキスト プレースホルダー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smtClean="0"/>
              <a:t>マスター テキストの書式設定</a:t>
            </a:r>
          </a:p>
        </p:txBody>
      </p:sp>
      <p:sp>
        <p:nvSpPr>
          <p:cNvPr id="4" name="コンテンツ プレースホルダー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5" name="テキスト プレースホルダー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smtClean="0"/>
              <a:t>マスター テキストの書式設定</a:t>
            </a:r>
          </a:p>
        </p:txBody>
      </p:sp>
      <p:sp>
        <p:nvSpPr>
          <p:cNvPr id="6" name="コンテンツ プレースホルダー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7" name="日付プレースホルダー 6"/>
          <p:cNvSpPr>
            <a:spLocks noGrp="1"/>
          </p:cNvSpPr>
          <p:nvPr>
            <p:ph type="dt" sz="half" idx="10"/>
          </p:nvPr>
        </p:nvSpPr>
        <p:spPr/>
        <p:txBody>
          <a:bodyPr/>
          <a:lstStyle/>
          <a:p>
            <a:fld id="{F4B6ADC4-0B98-4F71-B144-B20A9ADFA0C2}" type="datetime1">
              <a:rPr kumimoji="1" lang="ja-JP" altLang="en-US" smtClean="0"/>
              <a:t>2020/5/14</a:t>
            </a:fld>
            <a:endParaRPr kumimoji="1" lang="ja-JP" altLang="en-US"/>
          </a:p>
        </p:txBody>
      </p:sp>
      <p:sp>
        <p:nvSpPr>
          <p:cNvPr id="8" name="フッター プレースホルダー 7"/>
          <p:cNvSpPr>
            <a:spLocks noGrp="1"/>
          </p:cNvSpPr>
          <p:nvPr>
            <p:ph type="ftr" sz="quarter" idx="11"/>
          </p:nvPr>
        </p:nvSpPr>
        <p:spPr/>
        <p:txBody>
          <a:bodyPr/>
          <a:lstStyle/>
          <a:p>
            <a:endParaRPr kumimoji="1" lang="ja-JP" altLang="en-US"/>
          </a:p>
        </p:txBody>
      </p:sp>
      <p:sp>
        <p:nvSpPr>
          <p:cNvPr id="9" name="スライド番号プレースホルダー 8"/>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2277495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smtClean="0"/>
              <a:t>マスター タイトルの書式設定</a:t>
            </a:r>
            <a:endParaRPr kumimoji="1" lang="ja-JP" altLang="en-US"/>
          </a:p>
        </p:txBody>
      </p:sp>
      <p:sp>
        <p:nvSpPr>
          <p:cNvPr id="3" name="日付プレースホルダー 2"/>
          <p:cNvSpPr>
            <a:spLocks noGrp="1"/>
          </p:cNvSpPr>
          <p:nvPr>
            <p:ph type="dt" sz="half" idx="10"/>
          </p:nvPr>
        </p:nvSpPr>
        <p:spPr/>
        <p:txBody>
          <a:bodyPr/>
          <a:lstStyle/>
          <a:p>
            <a:fld id="{456CC277-E33F-4E05-85E3-C196589E21E2}" type="datetime1">
              <a:rPr kumimoji="1" lang="ja-JP" altLang="en-US" smtClean="0"/>
              <a:t>2020/5/14</a:t>
            </a:fld>
            <a:endParaRPr kumimoji="1" lang="ja-JP" altLang="en-US"/>
          </a:p>
        </p:txBody>
      </p:sp>
      <p:sp>
        <p:nvSpPr>
          <p:cNvPr id="4" name="フッター プレースホルダー 3"/>
          <p:cNvSpPr>
            <a:spLocks noGrp="1"/>
          </p:cNvSpPr>
          <p:nvPr>
            <p:ph type="ftr" sz="quarter" idx="11"/>
          </p:nvPr>
        </p:nvSpPr>
        <p:spPr/>
        <p:txBody>
          <a:bodyPr/>
          <a:lstStyle/>
          <a:p>
            <a:endParaRPr kumimoji="1" lang="ja-JP" altLang="en-US"/>
          </a:p>
        </p:txBody>
      </p:sp>
      <p:sp>
        <p:nvSpPr>
          <p:cNvPr id="5" name="スライド番号プレースホルダー 4"/>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2922266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p:cNvSpPr>
            <a:spLocks noGrp="1"/>
          </p:cNvSpPr>
          <p:nvPr>
            <p:ph type="dt" sz="half" idx="10"/>
          </p:nvPr>
        </p:nvSpPr>
        <p:spPr/>
        <p:txBody>
          <a:bodyPr/>
          <a:lstStyle/>
          <a:p>
            <a:fld id="{9919F579-CB59-493E-837E-77617C443522}" type="datetime1">
              <a:rPr kumimoji="1" lang="ja-JP" altLang="en-US" smtClean="0"/>
              <a:t>2020/5/14</a:t>
            </a:fld>
            <a:endParaRPr kumimoji="1" lang="ja-JP" altLang="en-US"/>
          </a:p>
        </p:txBody>
      </p:sp>
      <p:sp>
        <p:nvSpPr>
          <p:cNvPr id="3" name="フッター プレースホルダー 2"/>
          <p:cNvSpPr>
            <a:spLocks noGrp="1"/>
          </p:cNvSpPr>
          <p:nvPr>
            <p:ph type="ftr" sz="quarter" idx="11"/>
          </p:nvPr>
        </p:nvSpPr>
        <p:spPr/>
        <p:txBody>
          <a:bodyPr/>
          <a:lstStyle/>
          <a:p>
            <a:endParaRPr kumimoji="1" lang="ja-JP" altLang="en-US"/>
          </a:p>
        </p:txBody>
      </p:sp>
      <p:sp>
        <p:nvSpPr>
          <p:cNvPr id="4" name="スライド番号プレースホルダー 3"/>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4249432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10;コンテンツ">
    <p:spTree>
      <p:nvGrpSpPr>
        <p:cNvPr id="1" name=""/>
        <p:cNvGrpSpPr/>
        <p:nvPr/>
      </p:nvGrpSpPr>
      <p:grpSpPr>
        <a:xfrm>
          <a:off x="0" y="0"/>
          <a:ext cx="0" cy="0"/>
          <a:chOff x="0" y="0"/>
          <a:chExt cx="0" cy="0"/>
        </a:xfrm>
      </p:grpSpPr>
      <p:sp>
        <p:nvSpPr>
          <p:cNvPr id="2" name="タイトル 1"/>
          <p:cNvSpPr>
            <a:spLocks noGrp="1"/>
          </p:cNvSpPr>
          <p:nvPr>
            <p:ph type="title"/>
          </p:nvPr>
        </p:nvSpPr>
        <p:spPr>
          <a:xfrm>
            <a:off x="457200" y="273050"/>
            <a:ext cx="3008313" cy="1162050"/>
          </a:xfrm>
        </p:spPr>
        <p:txBody>
          <a:bodyPr anchor="b"/>
          <a:lstStyle>
            <a:lvl1pPr algn="l">
              <a:defRPr sz="2000" b="1"/>
            </a:lvl1pPr>
          </a:lstStyle>
          <a:p>
            <a:r>
              <a:rPr kumimoji="1" lang="ja-JP" altLang="en-US" smtClean="0"/>
              <a:t>マスター タイトルの書式設定</a:t>
            </a:r>
            <a:endParaRPr kumimoji="1" lang="ja-JP" altLang="en-US"/>
          </a:p>
        </p:txBody>
      </p:sp>
      <p:sp>
        <p:nvSpPr>
          <p:cNvPr id="3" name="コンテンツ プレースホルダー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4" name="テキスト プレースホルダー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ja-JP" altLang="en-US" smtClean="0"/>
              <a:t>マスター テキストの書式設定</a:t>
            </a:r>
          </a:p>
        </p:txBody>
      </p:sp>
      <p:sp>
        <p:nvSpPr>
          <p:cNvPr id="5" name="日付プレースホルダー 4"/>
          <p:cNvSpPr>
            <a:spLocks noGrp="1"/>
          </p:cNvSpPr>
          <p:nvPr>
            <p:ph type="dt" sz="half" idx="10"/>
          </p:nvPr>
        </p:nvSpPr>
        <p:spPr/>
        <p:txBody>
          <a:bodyPr/>
          <a:lstStyle/>
          <a:p>
            <a:fld id="{09894D6A-A6D9-4360-9897-B59BF588F213}" type="datetime1">
              <a:rPr kumimoji="1" lang="ja-JP" altLang="en-US" smtClean="0"/>
              <a:t>2020/5/14</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963254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p:cNvSpPr>
            <a:spLocks noGrp="1"/>
          </p:cNvSpPr>
          <p:nvPr>
            <p:ph type="title"/>
          </p:nvPr>
        </p:nvSpPr>
        <p:spPr>
          <a:xfrm>
            <a:off x="1792288" y="4800600"/>
            <a:ext cx="5486400" cy="566738"/>
          </a:xfrm>
        </p:spPr>
        <p:txBody>
          <a:bodyPr anchor="b"/>
          <a:lstStyle>
            <a:lvl1pPr algn="l">
              <a:defRPr sz="2000" b="1"/>
            </a:lvl1pPr>
          </a:lstStyle>
          <a:p>
            <a:r>
              <a:rPr kumimoji="1" lang="ja-JP" altLang="en-US" smtClean="0"/>
              <a:t>マスター タイトルの書式設定</a:t>
            </a:r>
            <a:endParaRPr kumimoji="1" lang="ja-JP" altLang="en-US"/>
          </a:p>
        </p:txBody>
      </p:sp>
      <p:sp>
        <p:nvSpPr>
          <p:cNvPr id="3" name="図プレースホルダー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ja-JP" altLang="en-US" smtClean="0"/>
              <a:t>マスター テキストの書式設定</a:t>
            </a:r>
          </a:p>
        </p:txBody>
      </p:sp>
      <p:sp>
        <p:nvSpPr>
          <p:cNvPr id="5" name="日付プレースホルダー 4"/>
          <p:cNvSpPr>
            <a:spLocks noGrp="1"/>
          </p:cNvSpPr>
          <p:nvPr>
            <p:ph type="dt" sz="half" idx="10"/>
          </p:nvPr>
        </p:nvSpPr>
        <p:spPr/>
        <p:txBody>
          <a:bodyPr/>
          <a:lstStyle/>
          <a:p>
            <a:fld id="{41757E60-033D-4CD2-A096-B725857F0BEC}" type="datetime1">
              <a:rPr kumimoji="1" lang="ja-JP" altLang="en-US" smtClean="0"/>
              <a:t>2020/5/14</a:t>
            </a:fld>
            <a:endParaRPr kumimoji="1" lang="ja-JP" altLang="en-US"/>
          </a:p>
        </p:txBody>
      </p:sp>
      <p:sp>
        <p:nvSpPr>
          <p:cNvPr id="6" name="フッター プレースホルダー 5"/>
          <p:cNvSpPr>
            <a:spLocks noGrp="1"/>
          </p:cNvSpPr>
          <p:nvPr>
            <p:ph type="ftr" sz="quarter" idx="11"/>
          </p:nvPr>
        </p:nvSpPr>
        <p:spPr/>
        <p:txBody>
          <a:bodyPr/>
          <a:lstStyle/>
          <a:p>
            <a:endParaRPr kumimoji="1" lang="ja-JP" altLang="en-US"/>
          </a:p>
        </p:txBody>
      </p:sp>
      <p:sp>
        <p:nvSpPr>
          <p:cNvPr id="7" name="スライド番号プレースホルダー 6"/>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123159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10;縦書きテキスト">
    <p:spTree>
      <p:nvGrpSpPr>
        <p:cNvPr id="1" name=""/>
        <p:cNvGrpSpPr/>
        <p:nvPr/>
      </p:nvGrpSpPr>
      <p:grpSpPr>
        <a:xfrm>
          <a:off x="0" y="0"/>
          <a:ext cx="0" cy="0"/>
          <a:chOff x="0" y="0"/>
          <a:chExt cx="0" cy="0"/>
        </a:xfrm>
      </p:grpSpPr>
      <p:sp>
        <p:nvSpPr>
          <p:cNvPr id="2" name="タイトル 1"/>
          <p:cNvSpPr>
            <a:spLocks noGrp="1"/>
          </p:cNvSpPr>
          <p:nvPr>
            <p:ph type="title"/>
          </p:nvPr>
        </p:nvSpPr>
        <p:spPr/>
        <p:txBody>
          <a:bodyPr/>
          <a:lstStyle/>
          <a:p>
            <a:r>
              <a:rPr kumimoji="1" lang="ja-JP" altLang="en-US" smtClean="0"/>
              <a:t>マスター タイトルの書式設定</a:t>
            </a:r>
            <a:endParaRPr kumimoji="1" lang="ja-JP" altLang="en-US"/>
          </a:p>
        </p:txBody>
      </p:sp>
      <p:sp>
        <p:nvSpPr>
          <p:cNvPr id="3" name="縦書きテキスト プレースホルダー 2"/>
          <p:cNvSpPr>
            <a:spLocks noGrp="1"/>
          </p:cNvSpPr>
          <p:nvPr>
            <p:ph type="body" orient="vert" idx="1"/>
          </p:nvPr>
        </p:nvSpPr>
        <p:spPr/>
        <p:txBody>
          <a:bodyPr vert="eaVert"/>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4" name="日付プレースホルダー 3"/>
          <p:cNvSpPr>
            <a:spLocks noGrp="1"/>
          </p:cNvSpPr>
          <p:nvPr>
            <p:ph type="dt" sz="half" idx="10"/>
          </p:nvPr>
        </p:nvSpPr>
        <p:spPr/>
        <p:txBody>
          <a:bodyPr/>
          <a:lstStyle/>
          <a:p>
            <a:fld id="{613BC019-F3FE-4656-9C0E-A41061AD1E9E}" type="datetime1">
              <a:rPr kumimoji="1" lang="ja-JP" altLang="en-US" smtClean="0"/>
              <a:t>2020/5/14</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2028791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p:cNvSpPr>
            <a:spLocks noGrp="1"/>
          </p:cNvSpPr>
          <p:nvPr>
            <p:ph type="title" orient="vert"/>
          </p:nvPr>
        </p:nvSpPr>
        <p:spPr>
          <a:xfrm>
            <a:off x="6629400" y="274638"/>
            <a:ext cx="2057400" cy="5851525"/>
          </a:xfrm>
        </p:spPr>
        <p:txBody>
          <a:bodyPr vert="eaVert"/>
          <a:lstStyle/>
          <a:p>
            <a:r>
              <a:rPr kumimoji="1" lang="ja-JP" altLang="en-US" smtClean="0"/>
              <a:t>マスター タイトルの書式設定</a:t>
            </a:r>
            <a:endParaRPr kumimoji="1" lang="ja-JP" altLang="en-US"/>
          </a:p>
        </p:txBody>
      </p:sp>
      <p:sp>
        <p:nvSpPr>
          <p:cNvPr id="3" name="縦書きテキスト プレースホルダー 2"/>
          <p:cNvSpPr>
            <a:spLocks noGrp="1"/>
          </p:cNvSpPr>
          <p:nvPr>
            <p:ph type="body" orient="vert" idx="1"/>
          </p:nvPr>
        </p:nvSpPr>
        <p:spPr>
          <a:xfrm>
            <a:off x="457200" y="274638"/>
            <a:ext cx="6019800" cy="5851525"/>
          </a:xfrm>
        </p:spPr>
        <p:txBody>
          <a:bodyPr vert="eaVert"/>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4" name="日付プレースホルダー 3"/>
          <p:cNvSpPr>
            <a:spLocks noGrp="1"/>
          </p:cNvSpPr>
          <p:nvPr>
            <p:ph type="dt" sz="half" idx="10"/>
          </p:nvPr>
        </p:nvSpPr>
        <p:spPr/>
        <p:txBody>
          <a:bodyPr/>
          <a:lstStyle/>
          <a:p>
            <a:fld id="{C1A9753D-F471-43B0-85C0-82E90854C732}" type="datetime1">
              <a:rPr kumimoji="1" lang="ja-JP" altLang="en-US" smtClean="0"/>
              <a:t>2020/5/14</a:t>
            </a:fld>
            <a:endParaRPr kumimoji="1" lang="ja-JP" altLang="en-US"/>
          </a:p>
        </p:txBody>
      </p:sp>
      <p:sp>
        <p:nvSpPr>
          <p:cNvPr id="5" name="フッター プレースホルダー 4"/>
          <p:cNvSpPr>
            <a:spLocks noGrp="1"/>
          </p:cNvSpPr>
          <p:nvPr>
            <p:ph type="ftr" sz="quarter" idx="11"/>
          </p:nvPr>
        </p:nvSpPr>
        <p:spPr/>
        <p:txBody>
          <a:bodyPr/>
          <a:lstStyle/>
          <a:p>
            <a:endParaRPr kumimoji="1" lang="ja-JP" altLang="en-US"/>
          </a:p>
        </p:txBody>
      </p:sp>
      <p:sp>
        <p:nvSpPr>
          <p:cNvPr id="6" name="スライド番号プレースホルダー 5"/>
          <p:cNvSpPr>
            <a:spLocks noGrp="1"/>
          </p:cNvSpPr>
          <p:nvPr>
            <p:ph type="sldNum" sz="quarter" idx="12"/>
          </p:nvPr>
        </p:nvSpPr>
        <p:spPr/>
        <p:txBody>
          <a:body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1117383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kumimoji="1" lang="ja-JP" altLang="en-US" smtClean="0"/>
              <a:t>マスター タイトルの書式設定</a:t>
            </a:r>
            <a:endParaRPr kumimoji="1" lang="ja-JP" altLang="en-US"/>
          </a:p>
        </p:txBody>
      </p:sp>
      <p:sp>
        <p:nvSpPr>
          <p:cNvPr id="3" name="テキスト プレースホルダー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kumimoji="1" lang="ja-JP" altLang="en-US" smtClean="0"/>
              <a:t>マスター テキストの書式設定</a:t>
            </a:r>
          </a:p>
          <a:p>
            <a:pPr lvl="1"/>
            <a:r>
              <a:rPr kumimoji="1" lang="ja-JP" altLang="en-US" smtClean="0"/>
              <a:t>第 </a:t>
            </a:r>
            <a:r>
              <a:rPr kumimoji="1" lang="en-US" altLang="ja-JP" smtClean="0"/>
              <a:t>2 </a:t>
            </a:r>
            <a:r>
              <a:rPr kumimoji="1" lang="ja-JP" altLang="en-US" smtClean="0"/>
              <a:t>レベル</a:t>
            </a:r>
          </a:p>
          <a:p>
            <a:pPr lvl="2"/>
            <a:r>
              <a:rPr kumimoji="1" lang="ja-JP" altLang="en-US" smtClean="0"/>
              <a:t>第 </a:t>
            </a:r>
            <a:r>
              <a:rPr kumimoji="1" lang="en-US" altLang="ja-JP" smtClean="0"/>
              <a:t>3 </a:t>
            </a:r>
            <a:r>
              <a:rPr kumimoji="1" lang="ja-JP" altLang="en-US" smtClean="0"/>
              <a:t>レベル</a:t>
            </a:r>
          </a:p>
          <a:p>
            <a:pPr lvl="3"/>
            <a:r>
              <a:rPr kumimoji="1" lang="ja-JP" altLang="en-US" smtClean="0"/>
              <a:t>第 </a:t>
            </a:r>
            <a:r>
              <a:rPr kumimoji="1" lang="en-US" altLang="ja-JP" smtClean="0"/>
              <a:t>4 </a:t>
            </a:r>
            <a:r>
              <a:rPr kumimoji="1" lang="ja-JP" altLang="en-US" smtClean="0"/>
              <a:t>レベル</a:t>
            </a:r>
          </a:p>
          <a:p>
            <a:pPr lvl="4"/>
            <a:r>
              <a:rPr kumimoji="1" lang="ja-JP" altLang="en-US" smtClean="0"/>
              <a:t>第 </a:t>
            </a:r>
            <a:r>
              <a:rPr kumimoji="1" lang="en-US" altLang="ja-JP" smtClean="0"/>
              <a:t>5 </a:t>
            </a:r>
            <a:r>
              <a:rPr kumimoji="1" lang="ja-JP" altLang="en-US" smtClean="0"/>
              <a:t>レベル</a:t>
            </a:r>
            <a:endParaRPr kumimoji="1" lang="ja-JP" altLang="en-US"/>
          </a:p>
        </p:txBody>
      </p:sp>
      <p:sp>
        <p:nvSpPr>
          <p:cNvPr id="4" name="日付プレースホルダー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2F10F9-2725-4883-97CC-7B222651AF3F}" type="datetime1">
              <a:rPr kumimoji="1" lang="ja-JP" altLang="en-US" smtClean="0"/>
              <a:t>2020/5/14</a:t>
            </a:fld>
            <a:endParaRPr kumimoji="1" lang="ja-JP" altLang="en-US"/>
          </a:p>
        </p:txBody>
      </p:sp>
      <p:sp>
        <p:nvSpPr>
          <p:cNvPr id="5" name="フッター プレースホルダー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CACFA9-E69F-42F8-B1F0-C5C1B3DC1E11}" type="slidenum">
              <a:rPr kumimoji="1" lang="ja-JP" altLang="en-US" smtClean="0"/>
              <a:t>‹#›</a:t>
            </a:fld>
            <a:endParaRPr kumimoji="1" lang="ja-JP" altLang="en-US"/>
          </a:p>
        </p:txBody>
      </p:sp>
    </p:spTree>
    <p:extLst>
      <p:ext uri="{BB962C8B-B14F-4D97-AF65-F5344CB8AC3E}">
        <p14:creationId xmlns:p14="http://schemas.microsoft.com/office/powerpoint/2010/main" val="2810549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kumimoji="1"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kumimoji="1"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kumimoji="1"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kumimoji="1"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1" sz="20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6.jpg"/><Relationship Id="rId3" Type="http://schemas.microsoft.com/office/2007/relationships/media" Target="../media/media2.wmv"/><Relationship Id="rId7" Type="http://schemas.openxmlformats.org/officeDocument/2006/relationships/image" Target="../media/image5.png"/><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image" Target="../media/image4.png"/><Relationship Id="rId11" Type="http://schemas.openxmlformats.org/officeDocument/2006/relationships/image" Target="../media/image2.png"/><Relationship Id="rId5" Type="http://schemas.openxmlformats.org/officeDocument/2006/relationships/slideLayout" Target="../slideLayouts/slideLayout7.xml"/><Relationship Id="rId10" Type="http://schemas.openxmlformats.org/officeDocument/2006/relationships/image" Target="../media/image1.png"/><Relationship Id="rId4" Type="http://schemas.openxmlformats.org/officeDocument/2006/relationships/video" Target="../media/media2.wmv"/><Relationship Id="rId9"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image" Target="../media/image10.jpg"/><Relationship Id="rId3" Type="http://schemas.microsoft.com/office/2007/relationships/media" Target="../media/media4.wmv"/><Relationship Id="rId7" Type="http://schemas.openxmlformats.org/officeDocument/2006/relationships/image" Target="../media/image9.png"/><Relationship Id="rId2" Type="http://schemas.openxmlformats.org/officeDocument/2006/relationships/video" Target="../media/media3.wmv"/><Relationship Id="rId1" Type="http://schemas.microsoft.com/office/2007/relationships/media" Target="../media/media3.wmv"/><Relationship Id="rId6" Type="http://schemas.openxmlformats.org/officeDocument/2006/relationships/image" Target="../media/image8.png"/><Relationship Id="rId11" Type="http://schemas.openxmlformats.org/officeDocument/2006/relationships/image" Target="../media/image2.png"/><Relationship Id="rId5" Type="http://schemas.openxmlformats.org/officeDocument/2006/relationships/slideLayout" Target="../slideLayouts/slideLayout7.xml"/><Relationship Id="rId10" Type="http://schemas.openxmlformats.org/officeDocument/2006/relationships/image" Target="../media/image1.png"/><Relationship Id="rId4" Type="http://schemas.openxmlformats.org/officeDocument/2006/relationships/video" Target="../media/media4.wmv"/><Relationship Id="rId9" Type="http://schemas.openxmlformats.org/officeDocument/2006/relationships/image" Target="../media/image11.jpg"/></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15.jpg"/><Relationship Id="rId3" Type="http://schemas.microsoft.com/office/2007/relationships/media" Target="../media/media6.wmv"/><Relationship Id="rId7" Type="http://schemas.openxmlformats.org/officeDocument/2006/relationships/slideLayout" Target="../slideLayouts/slideLayout7.xml"/><Relationship Id="rId12" Type="http://schemas.openxmlformats.org/officeDocument/2006/relationships/image" Target="../media/image14.png"/><Relationship Id="rId2" Type="http://schemas.openxmlformats.org/officeDocument/2006/relationships/video" Target="../media/media5.wmv"/><Relationship Id="rId1" Type="http://schemas.microsoft.com/office/2007/relationships/media" Target="../media/media5.wmv"/><Relationship Id="rId6" Type="http://schemas.openxmlformats.org/officeDocument/2006/relationships/video" Target="../media/media7.wmv"/><Relationship Id="rId11" Type="http://schemas.openxmlformats.org/officeDocument/2006/relationships/image" Target="../media/image13.png"/><Relationship Id="rId5" Type="http://schemas.microsoft.com/office/2007/relationships/media" Target="../media/media7.wmv"/><Relationship Id="rId15" Type="http://schemas.openxmlformats.org/officeDocument/2006/relationships/image" Target="../media/image17.jpg"/><Relationship Id="rId10" Type="http://schemas.openxmlformats.org/officeDocument/2006/relationships/image" Target="../media/image12.png"/><Relationship Id="rId4" Type="http://schemas.openxmlformats.org/officeDocument/2006/relationships/video" Target="../media/media6.wmv"/><Relationship Id="rId9" Type="http://schemas.openxmlformats.org/officeDocument/2006/relationships/image" Target="../media/image2.png"/><Relationship Id="rId14" Type="http://schemas.openxmlformats.org/officeDocument/2006/relationships/image" Target="../media/image16.jp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media" Target="../media/media9.wmv"/><Relationship Id="rId7" Type="http://schemas.openxmlformats.org/officeDocument/2006/relationships/image" Target="../media/image2.png"/><Relationship Id="rId2" Type="http://schemas.openxmlformats.org/officeDocument/2006/relationships/video" Target="../media/media8.wmv"/><Relationship Id="rId1" Type="http://schemas.microsoft.com/office/2007/relationships/media" Target="../media/media8.wmv"/><Relationship Id="rId6" Type="http://schemas.openxmlformats.org/officeDocument/2006/relationships/image" Target="../media/image1.png"/><Relationship Id="rId11" Type="http://schemas.openxmlformats.org/officeDocument/2006/relationships/image" Target="../media/image21.jpg"/><Relationship Id="rId5" Type="http://schemas.openxmlformats.org/officeDocument/2006/relationships/slideLayout" Target="../slideLayouts/slideLayout7.xml"/><Relationship Id="rId10" Type="http://schemas.openxmlformats.org/officeDocument/2006/relationships/image" Target="../media/image20.png"/><Relationship Id="rId4" Type="http://schemas.openxmlformats.org/officeDocument/2006/relationships/video" Target="../media/media9.wmv"/><Relationship Id="rId9" Type="http://schemas.openxmlformats.org/officeDocument/2006/relationships/image" Target="../media/image19.jpg"/></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11.wmv"/><Relationship Id="rId7" Type="http://schemas.openxmlformats.org/officeDocument/2006/relationships/image" Target="../media/image23.png"/><Relationship Id="rId2" Type="http://schemas.openxmlformats.org/officeDocument/2006/relationships/video" Target="../media/media10.wmv"/><Relationship Id="rId1" Type="http://schemas.microsoft.com/office/2007/relationships/media" Target="../media/media10.wmv"/><Relationship Id="rId6" Type="http://schemas.openxmlformats.org/officeDocument/2006/relationships/image" Target="../media/image22.png"/><Relationship Id="rId11" Type="http://schemas.openxmlformats.org/officeDocument/2006/relationships/image" Target="../media/image25.jpg"/><Relationship Id="rId5" Type="http://schemas.openxmlformats.org/officeDocument/2006/relationships/slideLayout" Target="../slideLayouts/slideLayout7.xml"/><Relationship Id="rId10" Type="http://schemas.openxmlformats.org/officeDocument/2006/relationships/image" Target="../media/image24.jpg"/><Relationship Id="rId4" Type="http://schemas.openxmlformats.org/officeDocument/2006/relationships/video" Target="../media/media11.wmv"/><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3.wmv"/><Relationship Id="rId7" Type="http://schemas.openxmlformats.org/officeDocument/2006/relationships/image" Target="../media/image1.png"/><Relationship Id="rId2" Type="http://schemas.openxmlformats.org/officeDocument/2006/relationships/video" Target="../media/media12.wmv"/><Relationship Id="rId1" Type="http://schemas.microsoft.com/office/2007/relationships/media" Target="../media/media12.wmv"/><Relationship Id="rId6" Type="http://schemas.openxmlformats.org/officeDocument/2006/relationships/image" Target="../media/image26.png"/><Relationship Id="rId11" Type="http://schemas.openxmlformats.org/officeDocument/2006/relationships/image" Target="../media/image29.jpg"/><Relationship Id="rId5" Type="http://schemas.openxmlformats.org/officeDocument/2006/relationships/slideLayout" Target="../slideLayouts/slideLayout7.xml"/><Relationship Id="rId10" Type="http://schemas.openxmlformats.org/officeDocument/2006/relationships/image" Target="../media/image28.jpg"/><Relationship Id="rId4" Type="http://schemas.openxmlformats.org/officeDocument/2006/relationships/video" Target="../media/media13.wmv"/><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wmv"/><Relationship Id="rId1" Type="http://schemas.microsoft.com/office/2007/relationships/media" Target="../media/media14.wmv"/><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2" name="テキスト ボックス 1"/>
          <p:cNvSpPr txBox="1"/>
          <p:nvPr/>
        </p:nvSpPr>
        <p:spPr>
          <a:xfrm>
            <a:off x="-3267" y="2132856"/>
            <a:ext cx="9144000" cy="2308324"/>
          </a:xfrm>
          <a:prstGeom prst="rect">
            <a:avLst/>
          </a:prstGeom>
          <a:noFill/>
        </p:spPr>
        <p:txBody>
          <a:bodyPr wrap="square" rtlCol="0">
            <a:spAutoFit/>
          </a:bodyPr>
          <a:lstStyle/>
          <a:p>
            <a:pPr algn="ctr"/>
            <a:r>
              <a:rPr lang="ja-JP" altLang="en-US" sz="4400" dirty="0"/>
              <a:t>エタノールから発生</a:t>
            </a:r>
            <a:r>
              <a:rPr lang="ja-JP" altLang="en-US" sz="4400" dirty="0" smtClean="0"/>
              <a:t>する</a:t>
            </a:r>
            <a:endParaRPr lang="en-US" altLang="ja-JP" sz="4400" dirty="0" smtClean="0"/>
          </a:p>
          <a:p>
            <a:pPr algn="ctr"/>
            <a:r>
              <a:rPr lang="ja-JP" altLang="en-US" sz="4400" dirty="0" smtClean="0"/>
              <a:t>可燃性</a:t>
            </a:r>
            <a:r>
              <a:rPr lang="ja-JP" altLang="en-US" sz="4400" dirty="0"/>
              <a:t>蒸気の挙動に</a:t>
            </a:r>
            <a:r>
              <a:rPr lang="ja-JP" altLang="en-US" sz="4400" dirty="0" smtClean="0"/>
              <a:t>ついて</a:t>
            </a:r>
            <a:endParaRPr lang="en-US" altLang="ja-JP" sz="4400" dirty="0" smtClean="0"/>
          </a:p>
          <a:p>
            <a:pPr algn="ctr"/>
            <a:endParaRPr lang="en-US" altLang="ja-JP" sz="1000" dirty="0" smtClean="0"/>
          </a:p>
          <a:p>
            <a:pPr algn="ctr"/>
            <a:r>
              <a:rPr lang="ja-JP" altLang="en-US" sz="4400" dirty="0" smtClean="0"/>
              <a:t>（別紙４：動画資料）</a:t>
            </a:r>
            <a:endParaRPr lang="ja-JP" altLang="en-US" sz="4400" dirty="0"/>
          </a:p>
        </p:txBody>
      </p:sp>
    </p:spTree>
    <p:extLst>
      <p:ext uri="{BB962C8B-B14F-4D97-AF65-F5344CB8AC3E}">
        <p14:creationId xmlns:p14="http://schemas.microsoft.com/office/powerpoint/2010/main" val="33033625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defRPr/>
            </a:pPr>
            <a:r>
              <a:rPr lang="ja-JP" altLang="en-US" dirty="0"/>
              <a:t>本実験に用いる機器及び条件</a:t>
            </a:r>
            <a:endParaRPr lang="ja-JP" altLang="en-US" sz="1662" b="1" kern="0" dirty="0">
              <a:latin typeface="+mj-ea"/>
              <a:ea typeface="+mj-ea"/>
            </a:endParaRPr>
          </a:p>
        </p:txBody>
      </p:sp>
      <p:pic>
        <p:nvPicPr>
          <p:cNvPr id="2662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図 19">
            <a:extLst>
              <a:ext uri="{FF2B5EF4-FFF2-40B4-BE49-F238E27FC236}">
                <a16:creationId xmlns:a16="http://schemas.microsoft.com/office/drawing/2014/main" id="{7430B69E-4E55-49A4-97B8-55F3BE89492C}"/>
              </a:ext>
            </a:extLst>
          </p:cNvPr>
          <p:cNvPicPr>
            <a:picLocks noChangeAspect="1"/>
          </p:cNvPicPr>
          <p:nvPr/>
        </p:nvPicPr>
        <p:blipFill>
          <a:blip r:embed="rId5"/>
          <a:stretch>
            <a:fillRect/>
          </a:stretch>
        </p:blipFill>
        <p:spPr>
          <a:xfrm>
            <a:off x="6796328" y="2714109"/>
            <a:ext cx="2108724" cy="1553846"/>
          </a:xfrm>
          <a:prstGeom prst="rect">
            <a:avLst/>
          </a:prstGeom>
        </p:spPr>
      </p:pic>
      <p:sp>
        <p:nvSpPr>
          <p:cNvPr id="2" name="正方形/長方形 1"/>
          <p:cNvSpPr/>
          <p:nvPr/>
        </p:nvSpPr>
        <p:spPr>
          <a:xfrm>
            <a:off x="106695" y="1734488"/>
            <a:ext cx="9073817" cy="1046440"/>
          </a:xfrm>
          <a:prstGeom prst="rect">
            <a:avLst/>
          </a:prstGeom>
        </p:spPr>
        <p:txBody>
          <a:bodyPr wrap="square">
            <a:spAutoFit/>
          </a:bodyPr>
          <a:lstStyle/>
          <a:p>
            <a:r>
              <a:rPr lang="ja-JP" altLang="en-US" dirty="0" smtClean="0">
                <a:solidFill>
                  <a:srgbClr val="000000"/>
                </a:solidFill>
                <a:latin typeface="+mn-ea"/>
              </a:rPr>
              <a:t>＜使用</a:t>
            </a:r>
            <a:r>
              <a:rPr lang="ja-JP" altLang="en-US" dirty="0">
                <a:solidFill>
                  <a:srgbClr val="000000"/>
                </a:solidFill>
                <a:latin typeface="+mn-ea"/>
              </a:rPr>
              <a:t>した可燃性蒸気可視化</a:t>
            </a:r>
            <a:r>
              <a:rPr lang="ja-JP" altLang="en-US" dirty="0" smtClean="0">
                <a:solidFill>
                  <a:srgbClr val="000000"/>
                </a:solidFill>
                <a:latin typeface="+mn-ea"/>
              </a:rPr>
              <a:t>カメラ＞</a:t>
            </a:r>
            <a:endParaRPr lang="ja-JP" altLang="en-US" dirty="0">
              <a:solidFill>
                <a:srgbClr val="000000"/>
              </a:solidFill>
              <a:latin typeface="+mn-ea"/>
            </a:endParaRPr>
          </a:p>
          <a:p>
            <a:r>
              <a:rPr lang="ja-JP" altLang="en-US" dirty="0">
                <a:solidFill>
                  <a:srgbClr val="000000"/>
                </a:solidFill>
                <a:latin typeface="+mn-ea"/>
              </a:rPr>
              <a:t> </a:t>
            </a:r>
            <a:r>
              <a:rPr lang="ja-JP" altLang="en-US" dirty="0" smtClean="0">
                <a:solidFill>
                  <a:srgbClr val="000000"/>
                </a:solidFill>
                <a:latin typeface="+mn-ea"/>
              </a:rPr>
              <a:t>   コニカミノルタ</a:t>
            </a:r>
            <a:r>
              <a:rPr lang="ja-JP" altLang="en-US" dirty="0">
                <a:solidFill>
                  <a:srgbClr val="000000"/>
                </a:solidFill>
                <a:latin typeface="+mn-ea"/>
              </a:rPr>
              <a:t>株式会社製のポータブル型</a:t>
            </a:r>
            <a:r>
              <a:rPr lang="ja-JP" altLang="en-US" dirty="0" smtClean="0">
                <a:solidFill>
                  <a:srgbClr val="000000"/>
                </a:solidFill>
                <a:latin typeface="+mn-ea"/>
              </a:rPr>
              <a:t>ガス検査システム</a:t>
            </a:r>
            <a:endParaRPr lang="en-US" altLang="ja-JP" dirty="0" smtClean="0">
              <a:solidFill>
                <a:srgbClr val="000000"/>
              </a:solidFill>
              <a:latin typeface="+mn-ea"/>
            </a:endParaRPr>
          </a:p>
          <a:p>
            <a:r>
              <a:rPr lang="ja-JP" altLang="en-US" sz="1200" dirty="0" smtClean="0">
                <a:solidFill>
                  <a:srgbClr val="000000"/>
                </a:solidFill>
                <a:latin typeface="+mn-ea"/>
              </a:rPr>
              <a:t>　　　</a:t>
            </a:r>
            <a:r>
              <a:rPr lang="en-US" altLang="ja-JP" sz="1200" dirty="0" smtClean="0">
                <a:solidFill>
                  <a:srgbClr val="000000"/>
                </a:solidFill>
                <a:latin typeface="+mn-ea"/>
              </a:rPr>
              <a:t>※</a:t>
            </a:r>
            <a:r>
              <a:rPr lang="ja-JP" altLang="en-US" sz="1200" dirty="0" smtClean="0">
                <a:solidFill>
                  <a:srgbClr val="000000"/>
                </a:solidFill>
                <a:latin typeface="+mn-ea"/>
              </a:rPr>
              <a:t>　機器</a:t>
            </a:r>
            <a:r>
              <a:rPr lang="ja-JP" altLang="en-US" sz="1200" dirty="0">
                <a:solidFill>
                  <a:srgbClr val="000000"/>
                </a:solidFill>
                <a:latin typeface="+mn-ea"/>
              </a:rPr>
              <a:t>の概要や図等は、「ガス監視システムによる可燃物可能性実験等に関する調査研究」報告書（危険物保安技術協会</a:t>
            </a:r>
            <a:r>
              <a:rPr lang="ja-JP" altLang="en-US" sz="1200" dirty="0" smtClean="0">
                <a:solidFill>
                  <a:srgbClr val="000000"/>
                </a:solidFill>
                <a:latin typeface="+mn-ea"/>
              </a:rPr>
              <a:t>）を</a:t>
            </a:r>
            <a:r>
              <a:rPr lang="ja-JP" altLang="en-US" sz="1200" dirty="0">
                <a:solidFill>
                  <a:srgbClr val="000000"/>
                </a:solidFill>
                <a:latin typeface="+mn-ea"/>
              </a:rPr>
              <a:t>参考</a:t>
            </a:r>
            <a:r>
              <a:rPr lang="ja-JP" altLang="en-US" sz="1200" dirty="0" smtClean="0">
                <a:solidFill>
                  <a:srgbClr val="000000"/>
                </a:solidFill>
                <a:latin typeface="+mn-ea"/>
              </a:rPr>
              <a:t>。</a:t>
            </a:r>
            <a:endParaRPr lang="en-US" altLang="ja-JP" sz="1200" dirty="0" smtClean="0">
              <a:solidFill>
                <a:srgbClr val="000000"/>
              </a:solidFill>
              <a:latin typeface="+mn-ea"/>
            </a:endParaRPr>
          </a:p>
          <a:p>
            <a:r>
              <a:rPr lang="ja-JP" altLang="en-US" sz="1200" dirty="0">
                <a:solidFill>
                  <a:srgbClr val="000000"/>
                </a:solidFill>
                <a:latin typeface="+mn-ea"/>
              </a:rPr>
              <a:t>　　　</a:t>
            </a:r>
            <a:r>
              <a:rPr lang="en-US" altLang="ja-JP" sz="1200" dirty="0">
                <a:solidFill>
                  <a:srgbClr val="000000"/>
                </a:solidFill>
                <a:latin typeface="+mn-ea"/>
              </a:rPr>
              <a:t>※</a:t>
            </a:r>
            <a:r>
              <a:rPr lang="ja-JP" altLang="en-US" sz="1200" dirty="0">
                <a:solidFill>
                  <a:srgbClr val="000000"/>
                </a:solidFill>
                <a:latin typeface="+mn-ea"/>
              </a:rPr>
              <a:t>　</a:t>
            </a:r>
            <a:r>
              <a:rPr lang="ja-JP" altLang="en-US" sz="1200" dirty="0" smtClean="0">
                <a:solidFill>
                  <a:srgbClr val="000000"/>
                </a:solidFill>
                <a:latin typeface="+mn-ea"/>
              </a:rPr>
              <a:t>次ページ以降の動画資料は、現在、コニカミノルタ株式会社において開発中のもの。</a:t>
            </a:r>
            <a:endParaRPr lang="en-US" altLang="ja-JP" sz="1200" dirty="0">
              <a:solidFill>
                <a:srgbClr val="000000"/>
              </a:solidFill>
              <a:latin typeface="+mn-ea"/>
            </a:endParaRPr>
          </a:p>
        </p:txBody>
      </p:sp>
      <p:sp>
        <p:nvSpPr>
          <p:cNvPr id="22" name="正方形/長方形 21"/>
          <p:cNvSpPr/>
          <p:nvPr/>
        </p:nvSpPr>
        <p:spPr>
          <a:xfrm>
            <a:off x="6664884" y="4232121"/>
            <a:ext cx="2371612" cy="276999"/>
          </a:xfrm>
          <a:prstGeom prst="rect">
            <a:avLst/>
          </a:prstGeom>
        </p:spPr>
        <p:txBody>
          <a:bodyPr wrap="square">
            <a:spAutoFit/>
          </a:bodyPr>
          <a:lstStyle/>
          <a:p>
            <a:pPr algn="ctr"/>
            <a:r>
              <a:rPr lang="ja-JP" altLang="en-US" sz="1200" dirty="0" smtClean="0"/>
              <a:t>ポータブル型ガス検査システム</a:t>
            </a:r>
            <a:endParaRPr lang="ja-JP" altLang="en-US" sz="1200" dirty="0"/>
          </a:p>
        </p:txBody>
      </p:sp>
      <p:sp>
        <p:nvSpPr>
          <p:cNvPr id="23" name="正方形/長方形 22"/>
          <p:cNvSpPr/>
          <p:nvPr/>
        </p:nvSpPr>
        <p:spPr>
          <a:xfrm>
            <a:off x="323528" y="2852936"/>
            <a:ext cx="6336704" cy="1200329"/>
          </a:xfrm>
          <a:prstGeom prst="rect">
            <a:avLst/>
          </a:prstGeom>
        </p:spPr>
        <p:txBody>
          <a:bodyPr wrap="square">
            <a:spAutoFit/>
          </a:bodyPr>
          <a:lstStyle/>
          <a:p>
            <a:r>
              <a:rPr lang="ja-JP" altLang="en-US" dirty="0" smtClean="0">
                <a:solidFill>
                  <a:srgbClr val="000000"/>
                </a:solidFill>
                <a:latin typeface="+mn-ea"/>
              </a:rPr>
              <a:t>①機器</a:t>
            </a:r>
            <a:r>
              <a:rPr lang="ja-JP" altLang="en-US" dirty="0">
                <a:solidFill>
                  <a:srgbClr val="000000"/>
                </a:solidFill>
                <a:latin typeface="+mn-ea"/>
              </a:rPr>
              <a:t>の</a:t>
            </a:r>
            <a:r>
              <a:rPr lang="ja-JP" altLang="en-US" dirty="0" smtClean="0">
                <a:solidFill>
                  <a:srgbClr val="000000"/>
                </a:solidFill>
                <a:latin typeface="+mn-ea"/>
              </a:rPr>
              <a:t>概要</a:t>
            </a:r>
            <a:endParaRPr lang="en-US" altLang="ja-JP" dirty="0" smtClean="0">
              <a:solidFill>
                <a:srgbClr val="000000"/>
              </a:solidFill>
              <a:latin typeface="+mn-ea"/>
            </a:endParaRPr>
          </a:p>
          <a:p>
            <a:r>
              <a:rPr lang="ja-JP" altLang="en-US" dirty="0" smtClean="0">
                <a:solidFill>
                  <a:srgbClr val="000000"/>
                </a:solidFill>
                <a:latin typeface="+mn-ea"/>
              </a:rPr>
              <a:t>　　赤外線</a:t>
            </a:r>
            <a:r>
              <a:rPr lang="ja-JP" altLang="en-US" dirty="0">
                <a:solidFill>
                  <a:srgbClr val="000000"/>
                </a:solidFill>
                <a:latin typeface="+mn-ea"/>
              </a:rPr>
              <a:t>カメラを使用したガス可視化システムで、可視画像</a:t>
            </a:r>
            <a:r>
              <a:rPr lang="ja-JP" altLang="en-US" dirty="0" smtClean="0">
                <a:solidFill>
                  <a:srgbClr val="000000"/>
                </a:solidFill>
                <a:latin typeface="+mn-ea"/>
              </a:rPr>
              <a:t>に</a:t>
            </a:r>
            <a:endParaRPr lang="en-US" altLang="ja-JP" dirty="0" smtClean="0">
              <a:solidFill>
                <a:srgbClr val="000000"/>
              </a:solidFill>
              <a:latin typeface="+mn-ea"/>
            </a:endParaRPr>
          </a:p>
          <a:p>
            <a:r>
              <a:rPr lang="ja-JP" altLang="en-US" dirty="0" smtClean="0">
                <a:solidFill>
                  <a:srgbClr val="000000"/>
                </a:solidFill>
                <a:latin typeface="+mn-ea"/>
              </a:rPr>
              <a:t>　検出</a:t>
            </a:r>
            <a:r>
              <a:rPr lang="ja-JP" altLang="en-US" dirty="0">
                <a:solidFill>
                  <a:srgbClr val="000000"/>
                </a:solidFill>
                <a:latin typeface="+mn-ea"/>
              </a:rPr>
              <a:t>したガス画像を重ね合わせ、漏えい状態を直感的に「</a:t>
            </a:r>
            <a:r>
              <a:rPr lang="ja-JP" altLang="en-US" dirty="0" smtClean="0">
                <a:solidFill>
                  <a:srgbClr val="000000"/>
                </a:solidFill>
                <a:latin typeface="+mn-ea"/>
              </a:rPr>
              <a:t>見え</a:t>
            </a:r>
            <a:endParaRPr lang="en-US" altLang="ja-JP" dirty="0" smtClean="0">
              <a:solidFill>
                <a:srgbClr val="000000"/>
              </a:solidFill>
              <a:latin typeface="+mn-ea"/>
            </a:endParaRPr>
          </a:p>
          <a:p>
            <a:r>
              <a:rPr lang="ja-JP" altLang="en-US" dirty="0" smtClean="0">
                <a:solidFill>
                  <a:srgbClr val="000000"/>
                </a:solidFill>
                <a:latin typeface="+mn-ea"/>
              </a:rPr>
              <a:t>　</a:t>
            </a:r>
            <a:r>
              <a:rPr lang="ja-JP" altLang="en-US" dirty="0" err="1" smtClean="0">
                <a:solidFill>
                  <a:srgbClr val="000000"/>
                </a:solidFill>
                <a:latin typeface="+mn-ea"/>
              </a:rPr>
              <a:t>る</a:t>
            </a:r>
            <a:r>
              <a:rPr lang="ja-JP" altLang="en-US" dirty="0" err="1">
                <a:solidFill>
                  <a:srgbClr val="000000"/>
                </a:solidFill>
                <a:latin typeface="+mn-ea"/>
              </a:rPr>
              <a:t>化</a:t>
            </a:r>
            <a:r>
              <a:rPr lang="ja-JP" altLang="en-US" dirty="0">
                <a:solidFill>
                  <a:srgbClr val="000000"/>
                </a:solidFill>
                <a:latin typeface="+mn-ea"/>
              </a:rPr>
              <a:t>」するとともに漏えい位置や濃度を推定表示できるもの。 </a:t>
            </a:r>
          </a:p>
        </p:txBody>
      </p:sp>
      <p:sp>
        <p:nvSpPr>
          <p:cNvPr id="24" name="正方形/長方形 23"/>
          <p:cNvSpPr/>
          <p:nvPr/>
        </p:nvSpPr>
        <p:spPr>
          <a:xfrm>
            <a:off x="323528" y="4217020"/>
            <a:ext cx="8509516" cy="2308324"/>
          </a:xfrm>
          <a:prstGeom prst="rect">
            <a:avLst/>
          </a:prstGeom>
        </p:spPr>
        <p:txBody>
          <a:bodyPr wrap="square">
            <a:spAutoFit/>
          </a:bodyPr>
          <a:lstStyle/>
          <a:p>
            <a:r>
              <a:rPr lang="ja-JP" altLang="en-US" dirty="0" smtClean="0">
                <a:solidFill>
                  <a:srgbClr val="000000"/>
                </a:solidFill>
                <a:latin typeface="+mn-ea"/>
              </a:rPr>
              <a:t>②可視化</a:t>
            </a:r>
            <a:r>
              <a:rPr lang="ja-JP" altLang="en-US" dirty="0">
                <a:solidFill>
                  <a:srgbClr val="000000"/>
                </a:solidFill>
                <a:latin typeface="+mn-ea"/>
              </a:rPr>
              <a:t>が可能な物質</a:t>
            </a:r>
          </a:p>
          <a:p>
            <a:r>
              <a:rPr lang="ja-JP" altLang="en-US" dirty="0" smtClean="0">
                <a:solidFill>
                  <a:srgbClr val="000000"/>
                </a:solidFill>
                <a:latin typeface="+mn-ea"/>
              </a:rPr>
              <a:t>　主</a:t>
            </a:r>
            <a:r>
              <a:rPr lang="ja-JP" altLang="en-US" dirty="0">
                <a:solidFill>
                  <a:srgbClr val="000000"/>
                </a:solidFill>
                <a:latin typeface="+mn-ea"/>
              </a:rPr>
              <a:t>にメタンやガソリン等、炭化水素系ガスを検出するシステムであるが、</a:t>
            </a:r>
            <a:r>
              <a:rPr lang="ja-JP" altLang="en-US" dirty="0" smtClean="0">
                <a:solidFill>
                  <a:srgbClr val="000000"/>
                </a:solidFill>
                <a:latin typeface="+mn-ea"/>
              </a:rPr>
              <a:t>エタノールの</a:t>
            </a:r>
            <a:r>
              <a:rPr lang="ja-JP" altLang="en-US" dirty="0">
                <a:solidFill>
                  <a:srgbClr val="000000"/>
                </a:solidFill>
                <a:latin typeface="+mn-ea"/>
              </a:rPr>
              <a:t>検出も可能</a:t>
            </a:r>
            <a:r>
              <a:rPr lang="ja-JP" altLang="en-US" dirty="0" smtClean="0">
                <a:solidFill>
                  <a:srgbClr val="000000"/>
                </a:solidFill>
                <a:latin typeface="+mn-ea"/>
              </a:rPr>
              <a:t>。</a:t>
            </a:r>
            <a:endParaRPr lang="en-US" altLang="ja-JP" dirty="0" smtClean="0">
              <a:solidFill>
                <a:srgbClr val="000000"/>
              </a:solidFill>
              <a:latin typeface="+mn-ea"/>
            </a:endParaRPr>
          </a:p>
          <a:p>
            <a:r>
              <a:rPr lang="ja-JP" altLang="en-US" dirty="0" smtClean="0">
                <a:solidFill>
                  <a:srgbClr val="000000"/>
                </a:solidFill>
                <a:latin typeface="+mn-ea"/>
              </a:rPr>
              <a:t>　ただし、本確認実験においては、エタノールの可燃性蒸気の濃度が低く、通常感度の設定（ガス雲重畳画像）ではほとんど検出できなかったため、高感度モード（高感度画像）で撮影を実施。</a:t>
            </a:r>
            <a:endParaRPr lang="en-US" altLang="ja-JP" dirty="0" smtClean="0">
              <a:solidFill>
                <a:srgbClr val="000000"/>
              </a:solidFill>
              <a:latin typeface="+mn-ea"/>
            </a:endParaRPr>
          </a:p>
          <a:p>
            <a:r>
              <a:rPr lang="ja-JP" altLang="en-US" dirty="0" smtClean="0">
                <a:solidFill>
                  <a:srgbClr val="000000"/>
                </a:solidFill>
                <a:latin typeface="+mn-ea"/>
              </a:rPr>
              <a:t>　</a:t>
            </a:r>
            <a:r>
              <a:rPr lang="en-US" altLang="ja-JP" dirty="0" smtClean="0">
                <a:solidFill>
                  <a:srgbClr val="000000"/>
                </a:solidFill>
                <a:latin typeface="+mn-ea"/>
              </a:rPr>
              <a:t>※</a:t>
            </a:r>
            <a:r>
              <a:rPr lang="ja-JP" altLang="en-US" dirty="0" smtClean="0">
                <a:solidFill>
                  <a:srgbClr val="000000"/>
                </a:solidFill>
                <a:latin typeface="+mn-ea"/>
              </a:rPr>
              <a:t>　高感度モードでは、可燃性蒸気のみならず、水蒸気の動き等も検知可能だが、</a:t>
            </a:r>
            <a:endParaRPr lang="en-US" altLang="ja-JP" dirty="0" smtClean="0">
              <a:solidFill>
                <a:srgbClr val="000000"/>
              </a:solidFill>
              <a:latin typeface="+mn-ea"/>
            </a:endParaRPr>
          </a:p>
          <a:p>
            <a:r>
              <a:rPr lang="ja-JP" altLang="en-US" dirty="0" smtClean="0">
                <a:solidFill>
                  <a:srgbClr val="000000"/>
                </a:solidFill>
                <a:latin typeface="+mn-ea"/>
              </a:rPr>
              <a:t>　　濃度検出は不可。 </a:t>
            </a:r>
            <a:endParaRPr lang="ja-JP" altLang="en-US" dirty="0">
              <a:solidFill>
                <a:srgbClr val="000000"/>
              </a:solidFill>
              <a:latin typeface="+mn-ea"/>
            </a:endParaRPr>
          </a:p>
        </p:txBody>
      </p:sp>
      <p:sp>
        <p:nvSpPr>
          <p:cNvPr id="11" name="正方形/長方形 10"/>
          <p:cNvSpPr/>
          <p:nvPr/>
        </p:nvSpPr>
        <p:spPr>
          <a:xfrm>
            <a:off x="323527" y="766445"/>
            <a:ext cx="8509517" cy="738664"/>
          </a:xfrm>
          <a:prstGeom prst="rect">
            <a:avLst/>
          </a:prstGeom>
          <a:ln w="19050">
            <a:solidFill>
              <a:schemeClr val="tx1"/>
            </a:solidFill>
            <a:prstDash val="dash"/>
          </a:ln>
        </p:spPr>
        <p:txBody>
          <a:bodyPr wrap="square">
            <a:spAutoFit/>
          </a:bodyPr>
          <a:lstStyle/>
          <a:p>
            <a:endParaRPr lang="en-US" altLang="ja-JP" sz="300" b="1" dirty="0" smtClean="0"/>
          </a:p>
          <a:p>
            <a:r>
              <a:rPr lang="ja-JP" altLang="en-US" b="1" dirty="0" smtClean="0"/>
              <a:t>　 消防</a:t>
            </a:r>
            <a:r>
              <a:rPr lang="ja-JP" altLang="en-US" b="1" dirty="0"/>
              <a:t>研究センターにおいて、エタノール（</a:t>
            </a:r>
            <a:r>
              <a:rPr lang="en-US" altLang="ja-JP" b="1" dirty="0"/>
              <a:t>99.5vol</a:t>
            </a:r>
            <a:r>
              <a:rPr lang="ja-JP" altLang="en-US" b="1" dirty="0"/>
              <a:t>％）から発生する可燃性蒸気の挙動の確認実験を行いました</a:t>
            </a:r>
            <a:r>
              <a:rPr lang="ja-JP" altLang="en-US" b="1" dirty="0" smtClean="0"/>
              <a:t>。電気</a:t>
            </a:r>
            <a:r>
              <a:rPr lang="ja-JP" altLang="en-US" b="1" dirty="0"/>
              <a:t>機器の対応等を検討する等の参考にしてください。 </a:t>
            </a:r>
            <a:endParaRPr lang="en-US" altLang="ja-JP" b="1" dirty="0" smtClean="0"/>
          </a:p>
          <a:p>
            <a:endParaRPr lang="en-US" altLang="ja-JP" sz="300" dirty="0" smtClean="0">
              <a:solidFill>
                <a:srgbClr val="000000"/>
              </a:solidFill>
              <a:latin typeface="+mn-ea"/>
            </a:endParaRPr>
          </a:p>
        </p:txBody>
      </p:sp>
    </p:spTree>
    <p:extLst>
      <p:ext uri="{BB962C8B-B14F-4D97-AF65-F5344CB8AC3E}">
        <p14:creationId xmlns:p14="http://schemas.microsoft.com/office/powerpoint/2010/main" val="19416075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detectHSignal">
            <a:hlinkClick r:id="" action="ppaction://media"/>
            <a:extLst>
              <a:ext uri="{FF2B5EF4-FFF2-40B4-BE49-F238E27FC236}">
                <a16:creationId xmlns:a16="http://schemas.microsoft.com/office/drawing/2014/main" id="{BC940F70-FE32-4663-BA9F-8A4763CE43B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791707" y="1247129"/>
            <a:ext cx="4061508" cy="3249737"/>
          </a:xfrm>
          <a:prstGeom prst="rect">
            <a:avLst/>
          </a:prstGeom>
        </p:spPr>
      </p:pic>
      <p:pic>
        <p:nvPicPr>
          <p:cNvPr id="3" name="detectHSignal">
            <a:hlinkClick r:id="" action="ppaction://media"/>
            <a:extLst>
              <a:ext uri="{FF2B5EF4-FFF2-40B4-BE49-F238E27FC236}">
                <a16:creationId xmlns:a16="http://schemas.microsoft.com/office/drawing/2014/main" id="{638DCBF8-E6E4-4DF0-9F18-9A833BCCCCA5}"/>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69713" y="1262809"/>
            <a:ext cx="4042247" cy="3234326"/>
          </a:xfrm>
          <a:prstGeom prst="rect">
            <a:avLst/>
          </a:prstGeom>
        </p:spPr>
      </p:pic>
      <p:pic>
        <p:nvPicPr>
          <p:cNvPr id="4" name="図 3">
            <a:extLst>
              <a:ext uri="{FF2B5EF4-FFF2-40B4-BE49-F238E27FC236}">
                <a16:creationId xmlns:a16="http://schemas.microsoft.com/office/drawing/2014/main" id="{92DA3CA7-AFD5-4334-B188-0D1F298B463D}"/>
              </a:ext>
            </a:extLst>
          </p:cNvPr>
          <p:cNvPicPr>
            <a:picLocks noChangeAspect="1"/>
          </p:cNvPicPr>
          <p:nvPr/>
        </p:nvPicPr>
        <p:blipFill rotWithShape="1">
          <a:blip r:embed="rId8" cstate="print">
            <a:alphaModFix amt="60000"/>
            <a:extLst>
              <a:ext uri="{28A0092B-C50C-407E-A947-70E740481C1C}">
                <a14:useLocalDpi xmlns:a14="http://schemas.microsoft.com/office/drawing/2010/main" val="0"/>
              </a:ext>
            </a:extLst>
          </a:blip>
          <a:srcRect l="1248" t="2513" r="2512" b="2216"/>
          <a:stretch/>
        </p:blipFill>
        <p:spPr>
          <a:xfrm>
            <a:off x="4838700" y="1328783"/>
            <a:ext cx="3909764" cy="3096344"/>
          </a:xfrm>
          <a:prstGeom prst="rect">
            <a:avLst/>
          </a:prstGeom>
        </p:spPr>
      </p:pic>
      <p:sp>
        <p:nvSpPr>
          <p:cNvPr id="10" name="テキスト ボックス 9"/>
          <p:cNvSpPr txBox="1"/>
          <p:nvPr/>
        </p:nvSpPr>
        <p:spPr>
          <a:xfrm>
            <a:off x="158656" y="4499828"/>
            <a:ext cx="4106247" cy="369332"/>
          </a:xfrm>
          <a:prstGeom prst="rect">
            <a:avLst/>
          </a:prstGeom>
          <a:noFill/>
        </p:spPr>
        <p:txBody>
          <a:bodyPr wrap="square" rtlCol="0">
            <a:spAutoFit/>
          </a:bodyPr>
          <a:lstStyle/>
          <a:p>
            <a:pPr algn="ctr"/>
            <a:r>
              <a:rPr lang="ja-JP" altLang="en-US" dirty="0" smtClean="0"/>
              <a:t>オイルパン</a:t>
            </a:r>
            <a:r>
              <a:rPr lang="ja-JP" altLang="en-US" sz="1600" dirty="0"/>
              <a:t>　</a:t>
            </a:r>
          </a:p>
        </p:txBody>
      </p:sp>
      <p:sp>
        <p:nvSpPr>
          <p:cNvPr id="11" name="正方形/長方形 10"/>
          <p:cNvSpPr/>
          <p:nvPr/>
        </p:nvSpPr>
        <p:spPr>
          <a:xfrm>
            <a:off x="4298998" y="4499828"/>
            <a:ext cx="5040560" cy="369332"/>
          </a:xfrm>
          <a:prstGeom prst="rect">
            <a:avLst/>
          </a:prstGeom>
        </p:spPr>
        <p:txBody>
          <a:bodyPr wrap="square">
            <a:spAutoFit/>
          </a:bodyPr>
          <a:lstStyle/>
          <a:p>
            <a:pPr algn="ctr"/>
            <a:r>
              <a:rPr lang="ja-JP" altLang="en-US" dirty="0" smtClean="0"/>
              <a:t>ガラス容器</a:t>
            </a:r>
            <a:endParaRPr lang="ja-JP" altLang="en-US" dirty="0"/>
          </a:p>
        </p:txBody>
      </p:sp>
      <p:pic>
        <p:nvPicPr>
          <p:cNvPr id="2" name="図 1">
            <a:extLst>
              <a:ext uri="{FF2B5EF4-FFF2-40B4-BE49-F238E27FC236}">
                <a16:creationId xmlns:a16="http://schemas.microsoft.com/office/drawing/2014/main" id="{A9FB8C7A-1BEA-49AF-A3E5-0209FB6E936A}"/>
              </a:ext>
            </a:extLst>
          </p:cNvPr>
          <p:cNvPicPr>
            <a:picLocks noChangeAspect="1"/>
          </p:cNvPicPr>
          <p:nvPr/>
        </p:nvPicPr>
        <p:blipFill rotWithShape="1">
          <a:blip r:embed="rId9" cstate="print">
            <a:alphaModFix amt="60000"/>
            <a:extLst>
              <a:ext uri="{28A0092B-C50C-407E-A947-70E740481C1C}">
                <a14:useLocalDpi xmlns:a14="http://schemas.microsoft.com/office/drawing/2010/main" val="0"/>
              </a:ext>
            </a:extLst>
          </a:blip>
          <a:srcRect l="897" t="2452" r="2932"/>
          <a:stretch/>
        </p:blipFill>
        <p:spPr>
          <a:xfrm>
            <a:off x="251520" y="1247129"/>
            <a:ext cx="3888432" cy="3155283"/>
          </a:xfrm>
          <a:prstGeom prst="rect">
            <a:avLst/>
          </a:prstGeom>
        </p:spPr>
      </p:pic>
      <p:sp>
        <p:nvSpPr>
          <p:cNvPr id="17" name="Rectangle 2"/>
          <p:cNvSpPr>
            <a:spLocks noChangeArrowheads="1"/>
          </p:cNvSpPr>
          <p:nvPr/>
        </p:nvSpPr>
        <p:spPr bwMode="auto">
          <a:xfrm>
            <a:off x="537299"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8"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r>
              <a:rPr lang="ja-JP" altLang="en-US" dirty="0">
                <a:latin typeface="+mn-ea"/>
              </a:rPr>
              <a:t>１　基本的なエタノール（常温（</a:t>
            </a:r>
            <a:r>
              <a:rPr lang="en-US" altLang="ja-JP" dirty="0">
                <a:latin typeface="+mn-ea"/>
              </a:rPr>
              <a:t>20℃</a:t>
            </a:r>
            <a:r>
              <a:rPr lang="ja-JP" altLang="en-US" dirty="0">
                <a:latin typeface="+mn-ea"/>
              </a:rPr>
              <a:t>））から発生する可燃性蒸気の挙動（実大実験）</a:t>
            </a:r>
          </a:p>
        </p:txBody>
      </p:sp>
      <p:pic>
        <p:nvPicPr>
          <p:cNvPr id="19" name="Picture 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32440" y="-10872"/>
            <a:ext cx="611560"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8"/>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 y="0"/>
            <a:ext cx="485186"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正方形/長方形 20"/>
          <p:cNvSpPr/>
          <p:nvPr/>
        </p:nvSpPr>
        <p:spPr>
          <a:xfrm>
            <a:off x="-10037" y="476672"/>
            <a:ext cx="5157880" cy="561692"/>
          </a:xfrm>
          <a:prstGeom prst="rect">
            <a:avLst/>
          </a:prstGeom>
        </p:spPr>
        <p:txBody>
          <a:bodyPr wrap="square">
            <a:spAutoFit/>
          </a:bodyPr>
          <a:lstStyle/>
          <a:p>
            <a:r>
              <a:rPr lang="ja-JP" altLang="en-US" sz="2000" dirty="0" smtClean="0"/>
              <a:t>＜</a:t>
            </a:r>
            <a:r>
              <a:rPr lang="ja-JP" altLang="en-US" sz="2000" dirty="0"/>
              <a:t>液温が常温（</a:t>
            </a:r>
            <a:r>
              <a:rPr lang="en-US" altLang="ja-JP" sz="2000" dirty="0"/>
              <a:t>20℃</a:t>
            </a:r>
            <a:r>
              <a:rPr lang="ja-JP" altLang="en-US" sz="2000" dirty="0"/>
              <a:t>）の場合（室温：</a:t>
            </a:r>
            <a:r>
              <a:rPr lang="en-US" altLang="ja-JP" sz="2000" dirty="0"/>
              <a:t>17℃</a:t>
            </a:r>
            <a:r>
              <a:rPr lang="ja-JP" altLang="en-US" sz="2000" dirty="0"/>
              <a:t>）＞</a:t>
            </a:r>
          </a:p>
          <a:p>
            <a:endParaRPr lang="ja-JP" altLang="en-US" sz="1050" dirty="0"/>
          </a:p>
        </p:txBody>
      </p:sp>
      <p:sp>
        <p:nvSpPr>
          <p:cNvPr id="22" name="正方形/長方形 21"/>
          <p:cNvSpPr/>
          <p:nvPr/>
        </p:nvSpPr>
        <p:spPr>
          <a:xfrm>
            <a:off x="107504" y="834019"/>
            <a:ext cx="3807453" cy="369332"/>
          </a:xfrm>
          <a:prstGeom prst="rect">
            <a:avLst/>
          </a:prstGeom>
        </p:spPr>
        <p:txBody>
          <a:bodyPr wrap="none">
            <a:spAutoFit/>
          </a:bodyPr>
          <a:lstStyle/>
          <a:p>
            <a:r>
              <a:rPr lang="ja-JP" altLang="en-US" dirty="0"/>
              <a:t>○静止状態における挙動</a:t>
            </a:r>
            <a:r>
              <a:rPr lang="ja-JP" altLang="en-US" dirty="0" smtClean="0"/>
              <a:t>（実大実験</a:t>
            </a:r>
            <a:r>
              <a:rPr lang="ja-JP" altLang="en-US" dirty="0"/>
              <a:t>）</a:t>
            </a:r>
            <a:endParaRPr lang="ja-JP" altLang="en-US" sz="1000" dirty="0"/>
          </a:p>
        </p:txBody>
      </p:sp>
      <p:sp>
        <p:nvSpPr>
          <p:cNvPr id="6" name="テキスト ボックス 5"/>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
        <p:nvSpPr>
          <p:cNvPr id="7" name="正方形/長方形 6"/>
          <p:cNvSpPr/>
          <p:nvPr/>
        </p:nvSpPr>
        <p:spPr>
          <a:xfrm>
            <a:off x="347881" y="5085184"/>
            <a:ext cx="8505869" cy="1384995"/>
          </a:xfrm>
          <a:prstGeom prst="rect">
            <a:avLst/>
          </a:prstGeom>
          <a:ln w="19050">
            <a:solidFill>
              <a:schemeClr val="tx1"/>
            </a:solidFill>
            <a:prstDash val="lgDashDot"/>
          </a:ln>
        </p:spPr>
        <p:txBody>
          <a:bodyPr wrap="square">
            <a:spAutoFit/>
          </a:bodyPr>
          <a:lstStyle/>
          <a:p>
            <a:pPr marL="194400" indent="-457200">
              <a:spcBef>
                <a:spcPts val="600"/>
              </a:spcBef>
              <a:spcAft>
                <a:spcPts val="600"/>
              </a:spcAft>
            </a:pPr>
            <a:r>
              <a:rPr lang="ja-JP" altLang="en-US" sz="1600" dirty="0" smtClean="0">
                <a:solidFill>
                  <a:srgbClr val="000000"/>
                </a:solidFill>
                <a:latin typeface="ＭＳv."/>
              </a:rPr>
              <a:t>○エタノール</a:t>
            </a:r>
            <a:r>
              <a:rPr lang="ja-JP" altLang="en-US" sz="1600" dirty="0">
                <a:solidFill>
                  <a:srgbClr val="000000"/>
                </a:solidFill>
                <a:latin typeface="ＭＳv."/>
              </a:rPr>
              <a:t>から発生する可燃性蒸気は空気より若干重いため、低所に滞留しやすい。 </a:t>
            </a:r>
          </a:p>
          <a:p>
            <a:pPr marL="194400" indent="-457200">
              <a:spcBef>
                <a:spcPts val="600"/>
              </a:spcBef>
              <a:spcAft>
                <a:spcPts val="600"/>
              </a:spcAft>
            </a:pPr>
            <a:r>
              <a:rPr lang="ja-JP" altLang="en-US" sz="1600" dirty="0" smtClean="0">
                <a:solidFill>
                  <a:srgbClr val="000000"/>
                </a:solidFill>
                <a:latin typeface="ＭＳv."/>
              </a:rPr>
              <a:t>○一</a:t>
            </a:r>
            <a:r>
              <a:rPr lang="ja-JP" altLang="en-US" sz="1600" dirty="0">
                <a:solidFill>
                  <a:srgbClr val="000000"/>
                </a:solidFill>
                <a:latin typeface="ＭＳv."/>
              </a:rPr>
              <a:t>定の高さまでは可燃性蒸気が上がるが、それ以上については、可燃性蒸気の濃度は低い。 </a:t>
            </a:r>
          </a:p>
          <a:p>
            <a:pPr marL="205200" indent="-457200">
              <a:spcBef>
                <a:spcPts val="600"/>
              </a:spcBef>
              <a:spcAft>
                <a:spcPts val="600"/>
              </a:spcAft>
            </a:pPr>
            <a:r>
              <a:rPr lang="ja-JP" altLang="en-US" sz="1600" dirty="0" smtClean="0">
                <a:solidFill>
                  <a:srgbClr val="000000"/>
                </a:solidFill>
                <a:latin typeface="ＭＳv."/>
              </a:rPr>
              <a:t>○左図のように露出する液面が広い場合には可燃性蒸気が確認できるが、右図のように露出する液面が狭い場合には画像からは確認できない。 </a:t>
            </a:r>
            <a:endParaRPr lang="ja-JP" altLang="en-US" sz="1600" dirty="0"/>
          </a:p>
        </p:txBody>
      </p:sp>
    </p:spTree>
    <p:extLst>
      <p:ext uri="{BB962C8B-B14F-4D97-AF65-F5344CB8AC3E}">
        <p14:creationId xmlns:p14="http://schemas.microsoft.com/office/powerpoint/2010/main" val="1141126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3"/>
                                        </p:tgtEl>
                                      </p:cBhvr>
                                    </p:cmd>
                                  </p:childTnLst>
                                </p:cTn>
                              </p:par>
                              <p:par>
                                <p:cTn id="7" presetID="1" presetClass="mediacall" presetSubtype="0" fill="hold" nodeType="withEffect">
                                  <p:stCondLst>
                                    <p:cond delay="0"/>
                                  </p:stCondLst>
                                  <p:childTnLst>
                                    <p:cmd type="call" cmd="playFrom(0.0)">
                                      <p:cBhvr>
                                        <p:cTn id="8"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3"/>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withEffect">
                                  <p:stCondLst>
                                    <p:cond delay="0"/>
                                  </p:stCondLst>
                                  <p:childTnLst>
                                    <p:cmd type="call" cmd="togglePause">
                                      <p:cBhvr>
                                        <p:cTn id="13" dur="1" fill="hold"/>
                                        <p:tgtEl>
                                          <p:spTgt spid="3"/>
                                        </p:tgtEl>
                                      </p:cBhvr>
                                    </p:cmd>
                                  </p:childTnLst>
                                </p:cTn>
                              </p:par>
                            </p:childTnLst>
                          </p:cTn>
                        </p:par>
                      </p:childTnLst>
                    </p:cTn>
                  </p:par>
                </p:childTnLst>
              </p:cTn>
              <p:nextCondLst>
                <p:cond evt="onClick" delay="0">
                  <p:tgtEl>
                    <p:spTgt spid="3"/>
                  </p:tgtEl>
                </p:cond>
              </p:nextCondLst>
            </p:seq>
            <p:video>
              <p:cMediaNode vol="80000" mute="1">
                <p:cTn id="14" repeatCount="indefinite" fill="remove" display="0">
                  <p:stCondLst>
                    <p:cond delay="indefinite"/>
                  </p:stCondLst>
                </p:cTn>
                <p:tgtEl>
                  <p:spTgt spid="3"/>
                </p:tgtEl>
              </p:cMediaNode>
            </p:video>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video>
              <p:cMediaNode vol="80000">
                <p:cTn id="20" repeatCount="indefinite" fill="remove"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detectHSignal">
            <a:hlinkClick r:id="" action="ppaction://media"/>
            <a:extLst>
              <a:ext uri="{FF2B5EF4-FFF2-40B4-BE49-F238E27FC236}">
                <a16:creationId xmlns:a16="http://schemas.microsoft.com/office/drawing/2014/main" id="{C10A0144-8C62-4F9A-8AEB-BA3601FC535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45515" y="1309621"/>
            <a:ext cx="4023361" cy="3219215"/>
          </a:xfrm>
          <a:prstGeom prst="rect">
            <a:avLst/>
          </a:prstGeom>
        </p:spPr>
      </p:pic>
      <p:pic>
        <p:nvPicPr>
          <p:cNvPr id="9" name="detectHSignal">
            <a:hlinkClick r:id="" action="ppaction://media"/>
            <a:extLst>
              <a:ext uri="{FF2B5EF4-FFF2-40B4-BE49-F238E27FC236}">
                <a16:creationId xmlns:a16="http://schemas.microsoft.com/office/drawing/2014/main" id="{16FCA4AC-F52A-483A-8FD4-3A0A198CE763}"/>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860032" y="1312929"/>
            <a:ext cx="4019229" cy="3215907"/>
          </a:xfrm>
          <a:prstGeom prst="rect">
            <a:avLst/>
          </a:prstGeom>
        </p:spPr>
      </p:pic>
      <p:sp>
        <p:nvSpPr>
          <p:cNvPr id="14" name="正方形/長方形 13"/>
          <p:cNvSpPr/>
          <p:nvPr/>
        </p:nvSpPr>
        <p:spPr>
          <a:xfrm>
            <a:off x="-304775" y="4571836"/>
            <a:ext cx="5323940" cy="369332"/>
          </a:xfrm>
          <a:prstGeom prst="rect">
            <a:avLst/>
          </a:prstGeom>
        </p:spPr>
        <p:txBody>
          <a:bodyPr wrap="square">
            <a:spAutoFit/>
          </a:bodyPr>
          <a:lstStyle/>
          <a:p>
            <a:pPr algn="ctr"/>
            <a:r>
              <a:rPr lang="ja-JP" altLang="en-US" dirty="0" smtClean="0"/>
              <a:t>換気無し（シャーレ）</a:t>
            </a:r>
            <a:endParaRPr lang="ja-JP" altLang="en-US" dirty="0"/>
          </a:p>
        </p:txBody>
      </p:sp>
      <p:sp>
        <p:nvSpPr>
          <p:cNvPr id="15" name="正方形/長方形 14"/>
          <p:cNvSpPr/>
          <p:nvPr/>
        </p:nvSpPr>
        <p:spPr>
          <a:xfrm>
            <a:off x="4909025" y="4509120"/>
            <a:ext cx="3871462" cy="400110"/>
          </a:xfrm>
          <a:prstGeom prst="rect">
            <a:avLst/>
          </a:prstGeom>
        </p:spPr>
        <p:txBody>
          <a:bodyPr wrap="square">
            <a:spAutoFit/>
          </a:bodyPr>
          <a:lstStyle/>
          <a:p>
            <a:pPr algn="ctr"/>
            <a:r>
              <a:rPr lang="ja-JP" altLang="en-US" dirty="0" smtClean="0"/>
              <a:t>換気あり（シャーレ</a:t>
            </a:r>
            <a:r>
              <a:rPr lang="ja-JP" altLang="en-US" sz="2000" dirty="0" smtClean="0"/>
              <a:t>）</a:t>
            </a:r>
            <a:endParaRPr lang="ja-JP" altLang="en-US" sz="2000" dirty="0"/>
          </a:p>
        </p:txBody>
      </p:sp>
      <p:pic>
        <p:nvPicPr>
          <p:cNvPr id="6" name="図 5">
            <a:extLst>
              <a:ext uri="{FF2B5EF4-FFF2-40B4-BE49-F238E27FC236}">
                <a16:creationId xmlns:a16="http://schemas.microsoft.com/office/drawing/2014/main" id="{8B158B32-2482-439A-BFA4-AED629DD225F}"/>
              </a:ext>
            </a:extLst>
          </p:cNvPr>
          <p:cNvPicPr>
            <a:picLocks noChangeAspect="1"/>
          </p:cNvPicPr>
          <p:nvPr/>
        </p:nvPicPr>
        <p:blipFill rotWithShape="1">
          <a:blip r:embed="rId8" cstate="print">
            <a:alphaModFix amt="60000"/>
            <a:extLst>
              <a:ext uri="{28A0092B-C50C-407E-A947-70E740481C1C}">
                <a14:useLocalDpi xmlns:a14="http://schemas.microsoft.com/office/drawing/2010/main" val="0"/>
              </a:ext>
            </a:extLst>
          </a:blip>
          <a:srcRect l="-1" t="2011" r="3377" b="1813"/>
          <a:stretch/>
        </p:blipFill>
        <p:spPr>
          <a:xfrm>
            <a:off x="395536" y="1374317"/>
            <a:ext cx="3888432" cy="3096343"/>
          </a:xfrm>
          <a:prstGeom prst="rect">
            <a:avLst/>
          </a:prstGeom>
        </p:spPr>
      </p:pic>
      <p:pic>
        <p:nvPicPr>
          <p:cNvPr id="8" name="図 7">
            <a:extLst>
              <a:ext uri="{FF2B5EF4-FFF2-40B4-BE49-F238E27FC236}">
                <a16:creationId xmlns:a16="http://schemas.microsoft.com/office/drawing/2014/main" id="{25012029-ECE2-4DBE-B0BD-6ECB3B05A25C}"/>
              </a:ext>
            </a:extLst>
          </p:cNvPr>
          <p:cNvPicPr>
            <a:picLocks noChangeAspect="1"/>
          </p:cNvPicPr>
          <p:nvPr/>
        </p:nvPicPr>
        <p:blipFill rotWithShape="1">
          <a:blip r:embed="rId9" cstate="print">
            <a:alphaModFix amt="60000"/>
            <a:extLst>
              <a:ext uri="{28A0092B-C50C-407E-A947-70E740481C1C}">
                <a14:useLocalDpi xmlns:a14="http://schemas.microsoft.com/office/drawing/2010/main" val="0"/>
              </a:ext>
            </a:extLst>
          </a:blip>
          <a:srcRect t="7727" r="2297"/>
          <a:stretch/>
        </p:blipFill>
        <p:spPr>
          <a:xfrm>
            <a:off x="4880813" y="1374318"/>
            <a:ext cx="3927886" cy="2967628"/>
          </a:xfrm>
          <a:prstGeom prst="rect">
            <a:avLst/>
          </a:prstGeom>
        </p:spPr>
      </p:pic>
      <p:sp>
        <p:nvSpPr>
          <p:cNvPr id="17"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8"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r>
              <a:rPr lang="ja-JP" altLang="en-US" sz="1600" dirty="0"/>
              <a:t>２　様々な状況におけるエタノールから発生する可燃性蒸気の挙動（模型実験・実大実験）</a:t>
            </a:r>
            <a:endParaRPr lang="ja-JP" altLang="en-US" sz="1600" dirty="0">
              <a:latin typeface="+mn-ea"/>
            </a:endParaRPr>
          </a:p>
        </p:txBody>
      </p:sp>
      <p:pic>
        <p:nvPicPr>
          <p:cNvPr id="19" name="Picture 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8"/>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正方形/長方形 20"/>
          <p:cNvSpPr/>
          <p:nvPr/>
        </p:nvSpPr>
        <p:spPr>
          <a:xfrm>
            <a:off x="21066" y="476672"/>
            <a:ext cx="5157880" cy="561692"/>
          </a:xfrm>
          <a:prstGeom prst="rect">
            <a:avLst/>
          </a:prstGeom>
        </p:spPr>
        <p:txBody>
          <a:bodyPr wrap="square">
            <a:spAutoFit/>
          </a:bodyPr>
          <a:lstStyle/>
          <a:p>
            <a:r>
              <a:rPr lang="ja-JP" altLang="en-US" sz="2000" dirty="0" smtClean="0"/>
              <a:t>＜</a:t>
            </a:r>
            <a:r>
              <a:rPr lang="ja-JP" altLang="en-US" sz="2000" dirty="0"/>
              <a:t>液温が常温（</a:t>
            </a:r>
            <a:r>
              <a:rPr lang="en-US" altLang="ja-JP" sz="2000" dirty="0"/>
              <a:t>20℃</a:t>
            </a:r>
            <a:r>
              <a:rPr lang="ja-JP" altLang="en-US" sz="2000" dirty="0"/>
              <a:t>）の場合（室温：</a:t>
            </a:r>
            <a:r>
              <a:rPr lang="en-US" altLang="ja-JP" sz="2000" dirty="0"/>
              <a:t>17℃</a:t>
            </a:r>
            <a:r>
              <a:rPr lang="ja-JP" altLang="en-US" sz="2000" dirty="0"/>
              <a:t>）＞</a:t>
            </a:r>
          </a:p>
          <a:p>
            <a:endParaRPr lang="ja-JP" altLang="en-US" sz="1050" dirty="0"/>
          </a:p>
        </p:txBody>
      </p:sp>
      <p:sp>
        <p:nvSpPr>
          <p:cNvPr id="22" name="正方形/長方形 21"/>
          <p:cNvSpPr/>
          <p:nvPr/>
        </p:nvSpPr>
        <p:spPr>
          <a:xfrm>
            <a:off x="107504" y="860970"/>
            <a:ext cx="5157880" cy="369332"/>
          </a:xfrm>
          <a:prstGeom prst="rect">
            <a:avLst/>
          </a:prstGeom>
        </p:spPr>
        <p:txBody>
          <a:bodyPr wrap="square">
            <a:spAutoFit/>
          </a:bodyPr>
          <a:lstStyle/>
          <a:p>
            <a:r>
              <a:rPr lang="ja-JP" altLang="en-US" dirty="0" smtClean="0"/>
              <a:t>○静止状態における挙動（模型実験）</a:t>
            </a:r>
            <a:endParaRPr lang="ja-JP" altLang="en-US" sz="1000" dirty="0"/>
          </a:p>
        </p:txBody>
      </p:sp>
      <p:sp>
        <p:nvSpPr>
          <p:cNvPr id="29" name="テキスト ボックス 28"/>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
        <p:nvSpPr>
          <p:cNvPr id="30" name="正方形/長方形 29"/>
          <p:cNvSpPr/>
          <p:nvPr/>
        </p:nvSpPr>
        <p:spPr>
          <a:xfrm>
            <a:off x="347881" y="5085184"/>
            <a:ext cx="8505869" cy="1384995"/>
          </a:xfrm>
          <a:prstGeom prst="rect">
            <a:avLst/>
          </a:prstGeom>
          <a:ln w="19050">
            <a:solidFill>
              <a:schemeClr val="tx1"/>
            </a:solidFill>
            <a:prstDash val="lgDashDot"/>
          </a:ln>
        </p:spPr>
        <p:txBody>
          <a:bodyPr wrap="square">
            <a:spAutoFit/>
          </a:bodyPr>
          <a:lstStyle/>
          <a:p>
            <a:pPr marL="194400" indent="-457200">
              <a:spcBef>
                <a:spcPts val="600"/>
              </a:spcBef>
              <a:spcAft>
                <a:spcPts val="600"/>
              </a:spcAft>
            </a:pPr>
            <a:r>
              <a:rPr lang="ja-JP" altLang="en-US" sz="1600" dirty="0" smtClean="0">
                <a:solidFill>
                  <a:srgbClr val="000000"/>
                </a:solidFill>
                <a:latin typeface="ＭＳv."/>
              </a:rPr>
              <a:t>○エタノール</a:t>
            </a:r>
            <a:r>
              <a:rPr lang="ja-JP" altLang="en-US" sz="1600" dirty="0">
                <a:solidFill>
                  <a:srgbClr val="000000"/>
                </a:solidFill>
                <a:latin typeface="ＭＳv."/>
              </a:rPr>
              <a:t>から発生する可燃性蒸気は空気より若干重いため、低所に滞留しやすい。 </a:t>
            </a:r>
          </a:p>
          <a:p>
            <a:pPr marL="194400" indent="-457200">
              <a:spcBef>
                <a:spcPts val="600"/>
              </a:spcBef>
              <a:spcAft>
                <a:spcPts val="600"/>
              </a:spcAft>
            </a:pPr>
            <a:r>
              <a:rPr lang="ja-JP" altLang="en-US" sz="1600" dirty="0" smtClean="0">
                <a:solidFill>
                  <a:srgbClr val="000000"/>
                </a:solidFill>
                <a:latin typeface="ＭＳv."/>
              </a:rPr>
              <a:t>○一</a:t>
            </a:r>
            <a:r>
              <a:rPr lang="ja-JP" altLang="en-US" sz="1600" dirty="0">
                <a:solidFill>
                  <a:srgbClr val="000000"/>
                </a:solidFill>
                <a:latin typeface="ＭＳv."/>
              </a:rPr>
              <a:t>定の高さまでは可燃性蒸気が上がるが、それ以上については、可燃性蒸気の濃度は低い。 </a:t>
            </a:r>
          </a:p>
          <a:p>
            <a:pPr marL="205200" indent="-457200">
              <a:spcBef>
                <a:spcPts val="600"/>
              </a:spcBef>
              <a:spcAft>
                <a:spcPts val="600"/>
              </a:spcAft>
            </a:pPr>
            <a:r>
              <a:rPr lang="ja-JP" altLang="en-US" sz="1600" dirty="0" smtClean="0">
                <a:solidFill>
                  <a:srgbClr val="000000"/>
                </a:solidFill>
                <a:latin typeface="ＭＳv."/>
              </a:rPr>
              <a:t>○</a:t>
            </a:r>
            <a:r>
              <a:rPr lang="ja-JP" altLang="en-US" sz="1600" dirty="0" smtClean="0"/>
              <a:t>換気</a:t>
            </a:r>
            <a:r>
              <a:rPr lang="ja-JP" altLang="en-US" sz="1600" dirty="0"/>
              <a:t>した場合、エタノールから発生する可燃性蒸気は、低所に滞留せずに拡散し、濃度を相当程度低く抑えることが</a:t>
            </a:r>
            <a:r>
              <a:rPr lang="ja-JP" altLang="en-US" sz="1600" dirty="0" smtClean="0"/>
              <a:t>可能。</a:t>
            </a:r>
            <a:endParaRPr lang="en-US" altLang="ja-JP" sz="1400" dirty="0" smtClean="0">
              <a:solidFill>
                <a:srgbClr val="000000"/>
              </a:solidFill>
              <a:latin typeface="ＭＳv."/>
            </a:endParaRPr>
          </a:p>
        </p:txBody>
      </p:sp>
    </p:spTree>
    <p:extLst>
      <p:ext uri="{BB962C8B-B14F-4D97-AF65-F5344CB8AC3E}">
        <p14:creationId xmlns:p14="http://schemas.microsoft.com/office/powerpoint/2010/main" val="432626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7"/>
                                        </p:tgtEl>
                                      </p:cBhvr>
                                    </p:cmd>
                                  </p:childTnLst>
                                </p:cTn>
                              </p:par>
                              <p:par>
                                <p:cTn id="7" presetID="1" presetClass="mediacall" presetSubtype="0" fill="hold" nodeType="withEffect">
                                  <p:stCondLst>
                                    <p:cond delay="0"/>
                                  </p:stCondLst>
                                  <p:childTnLst>
                                    <p:cmd type="call" cmd="playFrom(0.0)">
                                      <p:cBhvr>
                                        <p:cTn id="8" dur="10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withEffect">
                                  <p:stCondLst>
                                    <p:cond delay="0"/>
                                  </p:stCondLst>
                                  <p:childTnLst>
                                    <p:cmd type="call" cmd="togglePause">
                                      <p:cBhvr>
                                        <p:cTn id="13" dur="1" fill="hold"/>
                                        <p:tgtEl>
                                          <p:spTgt spid="7"/>
                                        </p:tgtEl>
                                      </p:cBhvr>
                                    </p:cmd>
                                  </p:childTnLst>
                                </p:cTn>
                              </p:par>
                            </p:childTnLst>
                          </p:cTn>
                        </p:par>
                      </p:childTnLst>
                    </p:cTn>
                  </p:par>
                </p:childTnLst>
              </p:cTn>
              <p:nextCondLst>
                <p:cond evt="onClick" delay="0">
                  <p:tgtEl>
                    <p:spTgt spid="7"/>
                  </p:tgtEl>
                </p:cond>
              </p:nextCondLst>
            </p:seq>
            <p:video>
              <p:cMediaNode vol="80000">
                <p:cTn id="14" repeatCount="indefinite" fill="remove" display="0">
                  <p:stCondLst>
                    <p:cond delay="indefinite"/>
                  </p:stCondLst>
                </p:cTn>
                <p:tgtEl>
                  <p:spTgt spid="7"/>
                </p:tgtEl>
              </p:cMediaNode>
            </p:video>
            <p:seq concurrent="1" nextAc="seek">
              <p:cTn id="15" restart="whenNotActive" fill="hold" evtFilter="cancelBubble" nodeType="interactiveSeq">
                <p:stCondLst>
                  <p:cond evt="onClick" delay="0">
                    <p:tgtEl>
                      <p:spTgt spid="9"/>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9"/>
                                        </p:tgtEl>
                                      </p:cBhvr>
                                    </p:cmd>
                                  </p:childTnLst>
                                </p:cTn>
                              </p:par>
                            </p:childTnLst>
                          </p:cTn>
                        </p:par>
                      </p:childTnLst>
                    </p:cTn>
                  </p:par>
                </p:childTnLst>
              </p:cTn>
              <p:nextCondLst>
                <p:cond evt="onClick" delay="0">
                  <p:tgtEl>
                    <p:spTgt spid="9"/>
                  </p:tgtEl>
                </p:cond>
              </p:nextCondLst>
            </p:seq>
            <p:video>
              <p:cMediaNode vol="80000">
                <p:cTn id="20" repeatCount="indefinite" fill="remove" display="0">
                  <p:stCondLst>
                    <p:cond delay="indefinite"/>
                  </p:stCondLst>
                </p:cTn>
                <p:tgtEl>
                  <p:spTgt spid="9"/>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正方形/長方形 13"/>
          <p:cNvSpPr/>
          <p:nvPr/>
        </p:nvSpPr>
        <p:spPr>
          <a:xfrm>
            <a:off x="228875" y="4008532"/>
            <a:ext cx="2659644" cy="369332"/>
          </a:xfrm>
          <a:prstGeom prst="rect">
            <a:avLst/>
          </a:prstGeom>
        </p:spPr>
        <p:txBody>
          <a:bodyPr wrap="square">
            <a:spAutoFit/>
          </a:bodyPr>
          <a:lstStyle/>
          <a:p>
            <a:pPr algn="ctr"/>
            <a:r>
              <a:rPr lang="ja-JP" altLang="en-US" dirty="0" smtClean="0"/>
              <a:t>換気無し（シャーレ）</a:t>
            </a:r>
            <a:endParaRPr lang="ja-JP" altLang="en-US" dirty="0"/>
          </a:p>
        </p:txBody>
      </p:sp>
      <p:sp>
        <p:nvSpPr>
          <p:cNvPr id="15" name="正方形/長方形 14"/>
          <p:cNvSpPr/>
          <p:nvPr/>
        </p:nvSpPr>
        <p:spPr>
          <a:xfrm>
            <a:off x="3237789" y="3997833"/>
            <a:ext cx="2604874" cy="369332"/>
          </a:xfrm>
          <a:prstGeom prst="rect">
            <a:avLst/>
          </a:prstGeom>
        </p:spPr>
        <p:txBody>
          <a:bodyPr wrap="square">
            <a:spAutoFit/>
          </a:bodyPr>
          <a:lstStyle/>
          <a:p>
            <a:pPr algn="ctr"/>
            <a:r>
              <a:rPr lang="ja-JP" altLang="en-US" dirty="0" smtClean="0"/>
              <a:t>換気あり（シャーレ）</a:t>
            </a:r>
            <a:endParaRPr lang="ja-JP" altLang="en-US" dirty="0"/>
          </a:p>
        </p:txBody>
      </p:sp>
      <p:sp>
        <p:nvSpPr>
          <p:cNvPr id="17"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8"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r>
              <a:rPr lang="ja-JP" altLang="en-US" sz="1600" dirty="0"/>
              <a:t>２　様々な状況におけるエタノールから発生する可燃性蒸気の挙動（模型実験・実大実験）</a:t>
            </a:r>
            <a:endParaRPr lang="ja-JP" altLang="en-US" sz="1600" dirty="0">
              <a:latin typeface="+mn-ea"/>
            </a:endParaRPr>
          </a:p>
        </p:txBody>
      </p:sp>
      <p:pic>
        <p:nvPicPr>
          <p:cNvPr id="19"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正方形/長方形 20"/>
          <p:cNvSpPr/>
          <p:nvPr/>
        </p:nvSpPr>
        <p:spPr>
          <a:xfrm>
            <a:off x="21066" y="575597"/>
            <a:ext cx="5157880" cy="561692"/>
          </a:xfrm>
          <a:prstGeom prst="rect">
            <a:avLst/>
          </a:prstGeom>
        </p:spPr>
        <p:txBody>
          <a:bodyPr wrap="square">
            <a:spAutoFit/>
          </a:bodyPr>
          <a:lstStyle/>
          <a:p>
            <a:r>
              <a:rPr lang="ja-JP" altLang="en-US" sz="2000" dirty="0" smtClean="0"/>
              <a:t>＜</a:t>
            </a:r>
            <a:r>
              <a:rPr lang="ja-JP" altLang="en-US" sz="2000" dirty="0"/>
              <a:t>液温が常温（</a:t>
            </a:r>
            <a:r>
              <a:rPr lang="en-US" altLang="ja-JP" sz="2000" dirty="0"/>
              <a:t>20℃</a:t>
            </a:r>
            <a:r>
              <a:rPr lang="ja-JP" altLang="en-US" sz="2000" dirty="0"/>
              <a:t>）の場合（室温：</a:t>
            </a:r>
            <a:r>
              <a:rPr lang="en-US" altLang="ja-JP" sz="2000" dirty="0"/>
              <a:t>17℃</a:t>
            </a:r>
            <a:r>
              <a:rPr lang="ja-JP" altLang="en-US" sz="2000" dirty="0"/>
              <a:t>）＞</a:t>
            </a:r>
          </a:p>
          <a:p>
            <a:endParaRPr lang="ja-JP" altLang="en-US" sz="1050" dirty="0"/>
          </a:p>
        </p:txBody>
      </p:sp>
      <p:sp>
        <p:nvSpPr>
          <p:cNvPr id="22" name="正方形/長方形 21"/>
          <p:cNvSpPr/>
          <p:nvPr/>
        </p:nvSpPr>
        <p:spPr>
          <a:xfrm>
            <a:off x="107504" y="971436"/>
            <a:ext cx="7272808" cy="369332"/>
          </a:xfrm>
          <a:prstGeom prst="rect">
            <a:avLst/>
          </a:prstGeom>
        </p:spPr>
        <p:txBody>
          <a:bodyPr wrap="square">
            <a:spAutoFit/>
          </a:bodyPr>
          <a:lstStyle/>
          <a:p>
            <a:r>
              <a:rPr lang="ja-JP" altLang="en-US" dirty="0" smtClean="0"/>
              <a:t>○</a:t>
            </a:r>
            <a:r>
              <a:rPr lang="ja-JP" altLang="en-US" dirty="0"/>
              <a:t>エタノールを注入した際の可燃性蒸気の挙動 </a:t>
            </a:r>
            <a:r>
              <a:rPr lang="ja-JP" altLang="en-US" dirty="0" smtClean="0"/>
              <a:t>（模型実験、実大実験）</a:t>
            </a:r>
            <a:endParaRPr lang="ja-JP" altLang="en-US" sz="1000" dirty="0"/>
          </a:p>
        </p:txBody>
      </p:sp>
      <p:pic>
        <p:nvPicPr>
          <p:cNvPr id="16" name="detectHSignal">
            <a:hlinkClick r:id="" action="ppaction://media"/>
            <a:extLst>
              <a:ext uri="{FF2B5EF4-FFF2-40B4-BE49-F238E27FC236}">
                <a16:creationId xmlns:a16="http://schemas.microsoft.com/office/drawing/2014/main" id="{6E6D6341-E6C7-491F-BE84-F9D8BA599698}"/>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165279" y="1697009"/>
            <a:ext cx="2786836" cy="2229833"/>
          </a:xfrm>
          <a:prstGeom prst="rect">
            <a:avLst/>
          </a:prstGeom>
        </p:spPr>
      </p:pic>
      <p:pic>
        <p:nvPicPr>
          <p:cNvPr id="23" name="detectHSignal">
            <a:hlinkClick r:id="" action="ppaction://media"/>
            <a:extLst>
              <a:ext uri="{FF2B5EF4-FFF2-40B4-BE49-F238E27FC236}">
                <a16:creationId xmlns:a16="http://schemas.microsoft.com/office/drawing/2014/main" id="{1B9A2F3B-0CDD-4920-9FFB-66BB99471C91}"/>
              </a:ext>
            </a:extLst>
          </p:cNvPr>
          <p:cNvPicPr>
            <a:picLocks noChangeAspect="1"/>
          </p:cNvPicPr>
          <p:nvPr>
            <a:videoFile r:link="rId4"/>
            <p:extLst>
              <p:ext uri="{DAA4B4D4-6D71-4841-9C94-3DE7FCFB9230}">
                <p14:media xmlns:p14="http://schemas.microsoft.com/office/powerpoint/2010/main" r:embed="rId3"/>
              </p:ext>
            </p:extLst>
          </p:nvPr>
        </p:nvPicPr>
        <p:blipFill>
          <a:blip r:embed="rId11"/>
          <a:stretch>
            <a:fillRect/>
          </a:stretch>
        </p:blipFill>
        <p:spPr>
          <a:xfrm>
            <a:off x="6136718" y="1693745"/>
            <a:ext cx="2827770" cy="2262584"/>
          </a:xfrm>
          <a:prstGeom prst="rect">
            <a:avLst/>
          </a:prstGeom>
        </p:spPr>
      </p:pic>
      <p:pic>
        <p:nvPicPr>
          <p:cNvPr id="25" name="detectHSignal">
            <a:hlinkClick r:id="" action="ppaction://media"/>
            <a:extLst>
              <a:ext uri="{FF2B5EF4-FFF2-40B4-BE49-F238E27FC236}">
                <a16:creationId xmlns:a16="http://schemas.microsoft.com/office/drawing/2014/main" id="{BB0CB6FA-BD54-47F4-ACAF-213A75945565}"/>
              </a:ext>
            </a:extLst>
          </p:cNvPr>
          <p:cNvPicPr>
            <a:picLocks noChangeAspect="1"/>
          </p:cNvPicPr>
          <p:nvPr>
            <a:videoFile r:link="rId6"/>
            <p:extLst>
              <p:ext uri="{DAA4B4D4-6D71-4841-9C94-3DE7FCFB9230}">
                <p14:media xmlns:p14="http://schemas.microsoft.com/office/powerpoint/2010/main" r:embed="rId5"/>
              </p:ext>
            </p:extLst>
          </p:nvPr>
        </p:nvPicPr>
        <p:blipFill>
          <a:blip r:embed="rId12"/>
          <a:stretch>
            <a:fillRect/>
          </a:stretch>
        </p:blipFill>
        <p:spPr>
          <a:xfrm>
            <a:off x="3150215" y="1696107"/>
            <a:ext cx="2786589" cy="2229634"/>
          </a:xfrm>
          <a:prstGeom prst="rect">
            <a:avLst/>
          </a:prstGeom>
        </p:spPr>
      </p:pic>
      <p:pic>
        <p:nvPicPr>
          <p:cNvPr id="26" name="図 25">
            <a:extLst>
              <a:ext uri="{FF2B5EF4-FFF2-40B4-BE49-F238E27FC236}">
                <a16:creationId xmlns:a16="http://schemas.microsoft.com/office/drawing/2014/main" id="{C3F52CC2-BA2C-438D-8A65-6D918A0C0F4F}"/>
              </a:ext>
            </a:extLst>
          </p:cNvPr>
          <p:cNvPicPr>
            <a:picLocks noChangeAspect="1"/>
          </p:cNvPicPr>
          <p:nvPr/>
        </p:nvPicPr>
        <p:blipFill rotWithShape="1">
          <a:blip r:embed="rId13" cstate="print">
            <a:alphaModFix amt="60000"/>
            <a:extLst>
              <a:ext uri="{28A0092B-C50C-407E-A947-70E740481C1C}">
                <a14:useLocalDpi xmlns:a14="http://schemas.microsoft.com/office/drawing/2010/main" val="0"/>
              </a:ext>
            </a:extLst>
          </a:blip>
          <a:srcRect t="6732" r="2475"/>
          <a:stretch/>
        </p:blipFill>
        <p:spPr>
          <a:xfrm>
            <a:off x="6173347" y="1717125"/>
            <a:ext cx="2758472" cy="2110443"/>
          </a:xfrm>
          <a:prstGeom prst="rect">
            <a:avLst/>
          </a:prstGeom>
        </p:spPr>
      </p:pic>
      <p:pic>
        <p:nvPicPr>
          <p:cNvPr id="30" name="図 29">
            <a:extLst>
              <a:ext uri="{FF2B5EF4-FFF2-40B4-BE49-F238E27FC236}">
                <a16:creationId xmlns:a16="http://schemas.microsoft.com/office/drawing/2014/main" id="{234031B0-797A-4AA5-8028-77C7BE602D66}"/>
              </a:ext>
            </a:extLst>
          </p:cNvPr>
          <p:cNvPicPr>
            <a:picLocks noChangeAspect="1"/>
          </p:cNvPicPr>
          <p:nvPr/>
        </p:nvPicPr>
        <p:blipFill rotWithShape="1">
          <a:blip r:embed="rId14" cstate="print">
            <a:alphaModFix amt="60000"/>
            <a:extLst>
              <a:ext uri="{28A0092B-C50C-407E-A947-70E740481C1C}">
                <a14:useLocalDpi xmlns:a14="http://schemas.microsoft.com/office/drawing/2010/main" val="0"/>
              </a:ext>
            </a:extLst>
          </a:blip>
          <a:srcRect l="-1" t="8312" r="1991"/>
          <a:stretch/>
        </p:blipFill>
        <p:spPr>
          <a:xfrm>
            <a:off x="211704" y="1750022"/>
            <a:ext cx="2732030" cy="2044647"/>
          </a:xfrm>
          <a:prstGeom prst="rect">
            <a:avLst/>
          </a:prstGeom>
        </p:spPr>
      </p:pic>
      <p:pic>
        <p:nvPicPr>
          <p:cNvPr id="24" name="図 23">
            <a:extLst>
              <a:ext uri="{FF2B5EF4-FFF2-40B4-BE49-F238E27FC236}">
                <a16:creationId xmlns:a16="http://schemas.microsoft.com/office/drawing/2014/main" id="{8EF71C16-4768-45DD-8B49-82DCBDF2332D}"/>
              </a:ext>
            </a:extLst>
          </p:cNvPr>
          <p:cNvPicPr>
            <a:picLocks noChangeAspect="1"/>
          </p:cNvPicPr>
          <p:nvPr/>
        </p:nvPicPr>
        <p:blipFill rotWithShape="1">
          <a:blip r:embed="rId15" cstate="print">
            <a:alphaModFix amt="60000"/>
            <a:extLst>
              <a:ext uri="{28A0092B-C50C-407E-A947-70E740481C1C}">
                <a14:useLocalDpi xmlns:a14="http://schemas.microsoft.com/office/drawing/2010/main" val="0"/>
              </a:ext>
            </a:extLst>
          </a:blip>
          <a:srcRect t="5804" r="3937"/>
          <a:stretch/>
        </p:blipFill>
        <p:spPr>
          <a:xfrm>
            <a:off x="3201449" y="1687034"/>
            <a:ext cx="2677554" cy="2100410"/>
          </a:xfrm>
          <a:prstGeom prst="rect">
            <a:avLst/>
          </a:prstGeom>
        </p:spPr>
      </p:pic>
      <p:sp>
        <p:nvSpPr>
          <p:cNvPr id="32" name="正方形/長方形 31"/>
          <p:cNvSpPr/>
          <p:nvPr/>
        </p:nvSpPr>
        <p:spPr>
          <a:xfrm>
            <a:off x="6142639" y="4008532"/>
            <a:ext cx="2832261" cy="369332"/>
          </a:xfrm>
          <a:prstGeom prst="rect">
            <a:avLst/>
          </a:prstGeom>
        </p:spPr>
        <p:txBody>
          <a:bodyPr wrap="square">
            <a:spAutoFit/>
          </a:bodyPr>
          <a:lstStyle/>
          <a:p>
            <a:pPr algn="ctr"/>
            <a:r>
              <a:rPr lang="ja-JP" altLang="en-US" dirty="0" smtClean="0"/>
              <a:t>換気無し（オイルパン）</a:t>
            </a:r>
            <a:endParaRPr lang="ja-JP" altLang="en-US" dirty="0"/>
          </a:p>
        </p:txBody>
      </p:sp>
      <p:sp>
        <p:nvSpPr>
          <p:cNvPr id="35" name="テキスト ボックス 34"/>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
        <p:nvSpPr>
          <p:cNvPr id="36" name="正方形/長方形 35"/>
          <p:cNvSpPr/>
          <p:nvPr/>
        </p:nvSpPr>
        <p:spPr>
          <a:xfrm>
            <a:off x="347881" y="4668232"/>
            <a:ext cx="8505869" cy="1785104"/>
          </a:xfrm>
          <a:prstGeom prst="rect">
            <a:avLst/>
          </a:prstGeom>
          <a:ln w="19050">
            <a:solidFill>
              <a:schemeClr val="tx1"/>
            </a:solidFill>
            <a:prstDash val="lgDashDot"/>
          </a:ln>
        </p:spPr>
        <p:txBody>
          <a:bodyPr wrap="square">
            <a:spAutoFit/>
          </a:bodyPr>
          <a:lstStyle/>
          <a:p>
            <a:pPr marL="194400" indent="-457200">
              <a:spcBef>
                <a:spcPts val="600"/>
              </a:spcBef>
              <a:spcAft>
                <a:spcPts val="600"/>
              </a:spcAft>
            </a:pPr>
            <a:r>
              <a:rPr lang="ja-JP" altLang="en-US" sz="1600" dirty="0" smtClean="0">
                <a:solidFill>
                  <a:srgbClr val="000000"/>
                </a:solidFill>
                <a:latin typeface="ＭＳv."/>
              </a:rPr>
              <a:t>○</a:t>
            </a:r>
            <a:r>
              <a:rPr lang="ja-JP" altLang="en-US" sz="1600" dirty="0" smtClean="0"/>
              <a:t>エタノールを注いでいる際には、</a:t>
            </a:r>
            <a:r>
              <a:rPr lang="ja-JP" altLang="en-US" sz="1600" dirty="0" smtClean="0"/>
              <a:t>シャーレやオイルパンの側面</a:t>
            </a:r>
            <a:r>
              <a:rPr lang="ja-JP" altLang="en-US" sz="1600" dirty="0" smtClean="0"/>
              <a:t>に沿って、下方に流れやすくなる。</a:t>
            </a:r>
            <a:endParaRPr lang="ja-JP" altLang="en-US" sz="1600" dirty="0" smtClean="0">
              <a:solidFill>
                <a:srgbClr val="000000"/>
              </a:solidFill>
              <a:latin typeface="ＭＳv."/>
            </a:endParaRPr>
          </a:p>
          <a:p>
            <a:pPr marL="194400" indent="-457200">
              <a:spcBef>
                <a:spcPts val="600"/>
              </a:spcBef>
              <a:spcAft>
                <a:spcPts val="600"/>
              </a:spcAft>
            </a:pPr>
            <a:r>
              <a:rPr lang="ja-JP" altLang="en-US" sz="1600" dirty="0">
                <a:solidFill>
                  <a:srgbClr val="000000"/>
                </a:solidFill>
                <a:latin typeface="ＭＳv."/>
              </a:rPr>
              <a:t>○エタノールから発生する可燃性蒸気は空気より若干重いため、低所に滞留しやすい。 </a:t>
            </a:r>
          </a:p>
          <a:p>
            <a:pPr marL="194400" indent="-457200">
              <a:spcBef>
                <a:spcPts val="600"/>
              </a:spcBef>
              <a:spcAft>
                <a:spcPts val="600"/>
              </a:spcAft>
            </a:pPr>
            <a:r>
              <a:rPr lang="ja-JP" altLang="en-US" sz="1600" dirty="0" smtClean="0">
                <a:solidFill>
                  <a:srgbClr val="000000"/>
                </a:solidFill>
                <a:latin typeface="ＭＳv."/>
              </a:rPr>
              <a:t>○一</a:t>
            </a:r>
            <a:r>
              <a:rPr lang="ja-JP" altLang="en-US" sz="1600" dirty="0">
                <a:solidFill>
                  <a:srgbClr val="000000"/>
                </a:solidFill>
                <a:latin typeface="ＭＳv."/>
              </a:rPr>
              <a:t>定の高さまでは可燃性蒸気が上がるが、それ以上については、可燃性蒸気の濃度は低い。 </a:t>
            </a:r>
          </a:p>
          <a:p>
            <a:pPr marL="205200" indent="-457200">
              <a:spcBef>
                <a:spcPts val="600"/>
              </a:spcBef>
              <a:spcAft>
                <a:spcPts val="600"/>
              </a:spcAft>
            </a:pPr>
            <a:r>
              <a:rPr lang="ja-JP" altLang="en-US" sz="1600" dirty="0" smtClean="0">
                <a:solidFill>
                  <a:srgbClr val="000000"/>
                </a:solidFill>
                <a:latin typeface="ＭＳv."/>
              </a:rPr>
              <a:t>○</a:t>
            </a:r>
            <a:r>
              <a:rPr lang="ja-JP" altLang="en-US" sz="1600" dirty="0" smtClean="0"/>
              <a:t>換気</a:t>
            </a:r>
            <a:r>
              <a:rPr lang="ja-JP" altLang="en-US" sz="1600" dirty="0"/>
              <a:t>した場合、エタノールから発生する可燃性蒸気は、低所に滞留せずに拡散し、濃度を相当程度低く抑えることが</a:t>
            </a:r>
            <a:r>
              <a:rPr lang="ja-JP" altLang="en-US" sz="1600" dirty="0" smtClean="0"/>
              <a:t>可能。</a:t>
            </a:r>
            <a:endParaRPr lang="en-US" altLang="ja-JP" sz="1400" dirty="0" smtClean="0">
              <a:solidFill>
                <a:srgbClr val="000000"/>
              </a:solidFill>
              <a:latin typeface="ＭＳv."/>
            </a:endParaRPr>
          </a:p>
        </p:txBody>
      </p:sp>
    </p:spTree>
    <p:extLst>
      <p:ext uri="{BB962C8B-B14F-4D97-AF65-F5344CB8AC3E}">
        <p14:creationId xmlns:p14="http://schemas.microsoft.com/office/powerpoint/2010/main" val="209778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16"/>
                                        </p:tgtEl>
                                      </p:cBhvr>
                                    </p:cmd>
                                  </p:childTnLst>
                                </p:cTn>
                              </p:par>
                              <p:par>
                                <p:cTn id="7" presetID="1" presetClass="mediacall" presetSubtype="0" fill="hold" nodeType="withEffect">
                                  <p:stCondLst>
                                    <p:cond delay="0"/>
                                  </p:stCondLst>
                                  <p:childTnLst>
                                    <p:cmd type="call" cmd="playFrom(0.0)">
                                      <p:cBhvr>
                                        <p:cTn id="8" dur="10000" fill="hold"/>
                                        <p:tgtEl>
                                          <p:spTgt spid="23"/>
                                        </p:tgtEl>
                                      </p:cBhvr>
                                    </p:cmd>
                                  </p:childTnLst>
                                </p:cTn>
                              </p:par>
                              <p:par>
                                <p:cTn id="9" presetID="1" presetClass="mediacall" presetSubtype="0" fill="hold" nodeType="withEffect">
                                  <p:stCondLst>
                                    <p:cond delay="0"/>
                                  </p:stCondLst>
                                  <p:childTnLst>
                                    <p:cmd type="call" cmd="playFrom(0.0)">
                                      <p:cBhvr>
                                        <p:cTn id="10" dur="10000"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withEffect">
                                  <p:stCondLst>
                                    <p:cond delay="0"/>
                                  </p:stCondLst>
                                  <p:childTnLst>
                                    <p:cmd type="call" cmd="togglePause">
                                      <p:cBhvr>
                                        <p:cTn id="15" dur="1" fill="hold"/>
                                        <p:tgtEl>
                                          <p:spTgt spid="16"/>
                                        </p:tgtEl>
                                      </p:cBhvr>
                                    </p:cmd>
                                  </p:childTnLst>
                                </p:cTn>
                              </p:par>
                            </p:childTnLst>
                          </p:cTn>
                        </p:par>
                      </p:childTnLst>
                    </p:cTn>
                  </p:par>
                </p:childTnLst>
              </p:cTn>
              <p:nextCondLst>
                <p:cond evt="onClick" delay="0">
                  <p:tgtEl>
                    <p:spTgt spid="16"/>
                  </p:tgtEl>
                </p:cond>
              </p:nextCondLst>
            </p:seq>
            <p:seq concurrent="1" nextAc="seek">
              <p:cTn id="16" restart="whenNotActive" fill="hold" evtFilter="cancelBubble" nodeType="interactiveSeq">
                <p:stCondLst>
                  <p:cond evt="onClick" delay="0">
                    <p:tgtEl>
                      <p:spTgt spid="2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withEffect">
                                  <p:stCondLst>
                                    <p:cond delay="0"/>
                                  </p:stCondLst>
                                  <p:childTnLst>
                                    <p:cmd type="call" cmd="togglePause">
                                      <p:cBhvr>
                                        <p:cTn id="20" dur="1" fill="hold"/>
                                        <p:tgtEl>
                                          <p:spTgt spid="23"/>
                                        </p:tgtEl>
                                      </p:cBhvr>
                                    </p:cmd>
                                  </p:childTnLst>
                                </p:cTn>
                              </p:par>
                            </p:childTnLst>
                          </p:cTn>
                        </p:par>
                      </p:childTnLst>
                    </p:cTn>
                  </p:par>
                </p:childTnLst>
              </p:cTn>
              <p:nextCondLst>
                <p:cond evt="onClick" delay="0">
                  <p:tgtEl>
                    <p:spTgt spid="23"/>
                  </p:tgtEl>
                </p:cond>
              </p:nextCondLst>
            </p:seq>
            <p:seq concurrent="1" nextAc="seek">
              <p:cTn id="21" restart="whenNotActive" fill="hold" evtFilter="cancelBubble" nodeType="interactiveSeq">
                <p:stCondLst>
                  <p:cond evt="onClick" delay="0">
                    <p:tgtEl>
                      <p:spTgt spid="25"/>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withEffect">
                                  <p:stCondLst>
                                    <p:cond delay="0"/>
                                  </p:stCondLst>
                                  <p:childTnLst>
                                    <p:cmd type="call" cmd="togglePause">
                                      <p:cBhvr>
                                        <p:cTn id="25" dur="1" fill="hold"/>
                                        <p:tgtEl>
                                          <p:spTgt spid="25"/>
                                        </p:tgtEl>
                                      </p:cBhvr>
                                    </p:cmd>
                                  </p:childTnLst>
                                </p:cTn>
                              </p:par>
                            </p:childTnLst>
                          </p:cTn>
                        </p:par>
                      </p:childTnLst>
                    </p:cTn>
                  </p:par>
                </p:childTnLst>
              </p:cTn>
              <p:nextCondLst>
                <p:cond evt="onClick" delay="0">
                  <p:tgtEl>
                    <p:spTgt spid="25"/>
                  </p:tgtEl>
                </p:cond>
              </p:nextCondLst>
            </p:seq>
            <p:video>
              <p:cMediaNode vol="80000">
                <p:cTn id="26" repeatCount="indefinite" fill="remove" display="0">
                  <p:stCondLst>
                    <p:cond delay="indefinite"/>
                  </p:stCondLst>
                </p:cTn>
                <p:tgtEl>
                  <p:spTgt spid="16"/>
                </p:tgtEl>
              </p:cMediaNode>
            </p:video>
            <p:video>
              <p:cMediaNode vol="80000">
                <p:cTn id="27" repeatCount="indefinite" fill="remove" display="0">
                  <p:stCondLst>
                    <p:cond delay="indefinite"/>
                  </p:stCondLst>
                </p:cTn>
                <p:tgtEl>
                  <p:spTgt spid="23"/>
                </p:tgtEl>
              </p:cMediaNode>
            </p:video>
            <p:video>
              <p:cMediaNode vol="80000">
                <p:cTn id="28" repeatCount="indefinite" fill="remove" display="0">
                  <p:stCondLst>
                    <p:cond delay="indefinite"/>
                  </p:stCondLst>
                </p:cTn>
                <p:tgtEl>
                  <p:spTgt spid="2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正方形/長方形 13"/>
          <p:cNvSpPr/>
          <p:nvPr/>
        </p:nvSpPr>
        <p:spPr>
          <a:xfrm>
            <a:off x="1066270" y="4859868"/>
            <a:ext cx="2563852" cy="369332"/>
          </a:xfrm>
          <a:prstGeom prst="rect">
            <a:avLst/>
          </a:prstGeom>
        </p:spPr>
        <p:txBody>
          <a:bodyPr wrap="square">
            <a:spAutoFit/>
          </a:bodyPr>
          <a:lstStyle/>
          <a:p>
            <a:pPr algn="ctr"/>
            <a:r>
              <a:rPr lang="ja-JP" altLang="en-US" dirty="0" smtClean="0"/>
              <a:t>漏斗</a:t>
            </a:r>
            <a:r>
              <a:rPr lang="ja-JP" altLang="en-US" dirty="0"/>
              <a:t>を用いて</a:t>
            </a:r>
            <a:r>
              <a:rPr lang="ja-JP" altLang="en-US" dirty="0" smtClean="0"/>
              <a:t>詰替え</a:t>
            </a:r>
            <a:endParaRPr lang="ja-JP" altLang="en-US" dirty="0"/>
          </a:p>
        </p:txBody>
      </p:sp>
      <p:sp>
        <p:nvSpPr>
          <p:cNvPr id="17"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8"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r>
              <a:rPr lang="ja-JP" altLang="en-US" sz="1600" dirty="0"/>
              <a:t>２　様々な状況におけるエタノールから発生する可燃性蒸気の挙動（模型実験・実大実験）</a:t>
            </a:r>
            <a:endParaRPr lang="ja-JP" altLang="en-US" sz="1600" dirty="0">
              <a:latin typeface="+mn-ea"/>
            </a:endParaRPr>
          </a:p>
        </p:txBody>
      </p:sp>
      <p:pic>
        <p:nvPicPr>
          <p:cNvPr id="1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正方形/長方形 26"/>
          <p:cNvSpPr/>
          <p:nvPr/>
        </p:nvSpPr>
        <p:spPr>
          <a:xfrm>
            <a:off x="5069749" y="4859868"/>
            <a:ext cx="3595400" cy="369332"/>
          </a:xfrm>
          <a:prstGeom prst="rect">
            <a:avLst/>
          </a:prstGeom>
        </p:spPr>
        <p:txBody>
          <a:bodyPr wrap="square">
            <a:spAutoFit/>
          </a:bodyPr>
          <a:lstStyle/>
          <a:p>
            <a:pPr algn="ctr"/>
            <a:r>
              <a:rPr lang="ja-JP" altLang="en-US" dirty="0" smtClean="0">
                <a:solidFill>
                  <a:srgbClr val="000000"/>
                </a:solidFill>
                <a:latin typeface="ＭＳv."/>
              </a:rPr>
              <a:t>ストロー付き</a:t>
            </a:r>
            <a:r>
              <a:rPr lang="ja-JP" altLang="en-US" dirty="0">
                <a:solidFill>
                  <a:srgbClr val="000000"/>
                </a:solidFill>
                <a:latin typeface="ＭＳv."/>
              </a:rPr>
              <a:t>容器を用いて</a:t>
            </a:r>
            <a:r>
              <a:rPr lang="ja-JP" altLang="en-US" dirty="0" smtClean="0">
                <a:solidFill>
                  <a:srgbClr val="000000"/>
                </a:solidFill>
                <a:latin typeface="ＭＳv."/>
              </a:rPr>
              <a:t>詰替え</a:t>
            </a:r>
            <a:endParaRPr lang="ja-JP" altLang="en-US" dirty="0"/>
          </a:p>
        </p:txBody>
      </p:sp>
      <p:sp>
        <p:nvSpPr>
          <p:cNvPr id="29" name="正方形/長方形 28"/>
          <p:cNvSpPr/>
          <p:nvPr/>
        </p:nvSpPr>
        <p:spPr>
          <a:xfrm>
            <a:off x="21066" y="563052"/>
            <a:ext cx="5157880" cy="561692"/>
          </a:xfrm>
          <a:prstGeom prst="rect">
            <a:avLst/>
          </a:prstGeom>
        </p:spPr>
        <p:txBody>
          <a:bodyPr wrap="square">
            <a:spAutoFit/>
          </a:bodyPr>
          <a:lstStyle/>
          <a:p>
            <a:r>
              <a:rPr lang="ja-JP" altLang="en-US" sz="2000" dirty="0" smtClean="0"/>
              <a:t>＜</a:t>
            </a:r>
            <a:r>
              <a:rPr lang="ja-JP" altLang="en-US" sz="2000" dirty="0"/>
              <a:t>液温が常温（</a:t>
            </a:r>
            <a:r>
              <a:rPr lang="en-US" altLang="ja-JP" sz="2000" dirty="0"/>
              <a:t>20℃</a:t>
            </a:r>
            <a:r>
              <a:rPr lang="ja-JP" altLang="en-US" sz="2000" dirty="0"/>
              <a:t>）の場合（室温：</a:t>
            </a:r>
            <a:r>
              <a:rPr lang="en-US" altLang="ja-JP" sz="2000" dirty="0"/>
              <a:t>17℃</a:t>
            </a:r>
            <a:r>
              <a:rPr lang="ja-JP" altLang="en-US" sz="2000" dirty="0"/>
              <a:t>）＞</a:t>
            </a:r>
          </a:p>
          <a:p>
            <a:endParaRPr lang="ja-JP" altLang="en-US" sz="1050" dirty="0"/>
          </a:p>
        </p:txBody>
      </p:sp>
      <p:sp>
        <p:nvSpPr>
          <p:cNvPr id="30" name="正方形/長方形 29"/>
          <p:cNvSpPr/>
          <p:nvPr/>
        </p:nvSpPr>
        <p:spPr>
          <a:xfrm>
            <a:off x="107504" y="971436"/>
            <a:ext cx="6677244" cy="369332"/>
          </a:xfrm>
          <a:prstGeom prst="rect">
            <a:avLst/>
          </a:prstGeom>
        </p:spPr>
        <p:txBody>
          <a:bodyPr wrap="square">
            <a:spAutoFit/>
          </a:bodyPr>
          <a:lstStyle/>
          <a:p>
            <a:r>
              <a:rPr lang="ja-JP" altLang="en-US" dirty="0" smtClean="0"/>
              <a:t>○容器に詰め替える</a:t>
            </a:r>
            <a:r>
              <a:rPr lang="ja-JP" altLang="en-US" dirty="0"/>
              <a:t>際の可燃性蒸気の</a:t>
            </a:r>
            <a:r>
              <a:rPr lang="ja-JP" altLang="en-US" dirty="0" smtClean="0"/>
              <a:t>挙動（模型実験）</a:t>
            </a:r>
            <a:endParaRPr lang="ja-JP" altLang="en-US" sz="1000" dirty="0"/>
          </a:p>
        </p:txBody>
      </p:sp>
      <p:pic>
        <p:nvPicPr>
          <p:cNvPr id="31" name="detectHSignal">
            <a:hlinkClick r:id="" action="ppaction://media"/>
            <a:extLst>
              <a:ext uri="{FF2B5EF4-FFF2-40B4-BE49-F238E27FC236}">
                <a16:creationId xmlns:a16="http://schemas.microsoft.com/office/drawing/2014/main" id="{15E0771D-CC76-42DA-8F48-A13D199009CD}"/>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260834" y="1475492"/>
            <a:ext cx="4174725" cy="3340322"/>
          </a:xfrm>
          <a:prstGeom prst="rect">
            <a:avLst/>
          </a:prstGeom>
        </p:spPr>
      </p:pic>
      <p:pic>
        <p:nvPicPr>
          <p:cNvPr id="33" name="図 32">
            <a:extLst>
              <a:ext uri="{FF2B5EF4-FFF2-40B4-BE49-F238E27FC236}">
                <a16:creationId xmlns:a16="http://schemas.microsoft.com/office/drawing/2014/main" id="{7C34FE5A-F2D0-4E3F-A838-DDB6BECAB12E}"/>
              </a:ext>
            </a:extLst>
          </p:cNvPr>
          <p:cNvPicPr>
            <a:picLocks noChangeAspect="1"/>
          </p:cNvPicPr>
          <p:nvPr/>
        </p:nvPicPr>
        <p:blipFill rotWithShape="1">
          <a:blip r:embed="rId9" cstate="print">
            <a:alphaModFix amt="60000"/>
            <a:extLst>
              <a:ext uri="{28A0092B-C50C-407E-A947-70E740481C1C}">
                <a14:useLocalDpi xmlns:a14="http://schemas.microsoft.com/office/drawing/2010/main" val="0"/>
              </a:ext>
            </a:extLst>
          </a:blip>
          <a:srcRect t="5799" r="3998"/>
          <a:stretch/>
        </p:blipFill>
        <p:spPr>
          <a:xfrm>
            <a:off x="351452" y="1489074"/>
            <a:ext cx="4008826" cy="3146890"/>
          </a:xfrm>
          <a:prstGeom prst="rect">
            <a:avLst/>
          </a:prstGeom>
        </p:spPr>
      </p:pic>
      <p:pic>
        <p:nvPicPr>
          <p:cNvPr id="34" name="detectHSignal">
            <a:hlinkClick r:id="" action="ppaction://media"/>
            <a:extLst>
              <a:ext uri="{FF2B5EF4-FFF2-40B4-BE49-F238E27FC236}">
                <a16:creationId xmlns:a16="http://schemas.microsoft.com/office/drawing/2014/main" id="{2CAF08BD-1984-42BD-AAB3-85C38417EBD6}"/>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4788024" y="1516148"/>
            <a:ext cx="4158850" cy="3327621"/>
          </a:xfrm>
          <a:prstGeom prst="rect">
            <a:avLst/>
          </a:prstGeom>
        </p:spPr>
      </p:pic>
      <p:pic>
        <p:nvPicPr>
          <p:cNvPr id="36" name="図 35">
            <a:extLst>
              <a:ext uri="{FF2B5EF4-FFF2-40B4-BE49-F238E27FC236}">
                <a16:creationId xmlns:a16="http://schemas.microsoft.com/office/drawing/2014/main" id="{E94E0441-C73C-4317-BC9F-2AF0B1AFDADA}"/>
              </a:ext>
            </a:extLst>
          </p:cNvPr>
          <p:cNvPicPr>
            <a:picLocks noChangeAspect="1"/>
          </p:cNvPicPr>
          <p:nvPr/>
        </p:nvPicPr>
        <p:blipFill rotWithShape="1">
          <a:blip r:embed="rId11" cstate="print">
            <a:alphaModFix amt="60000"/>
            <a:extLst>
              <a:ext uri="{28A0092B-C50C-407E-A947-70E740481C1C}">
                <a14:useLocalDpi xmlns:a14="http://schemas.microsoft.com/office/drawing/2010/main" val="0"/>
              </a:ext>
            </a:extLst>
          </a:blip>
          <a:srcRect t="4476" r="2530"/>
          <a:stretch/>
        </p:blipFill>
        <p:spPr>
          <a:xfrm>
            <a:off x="4846074" y="1529590"/>
            <a:ext cx="4054600" cy="3178941"/>
          </a:xfrm>
          <a:prstGeom prst="rect">
            <a:avLst/>
          </a:prstGeom>
        </p:spPr>
      </p:pic>
      <p:sp>
        <p:nvSpPr>
          <p:cNvPr id="22" name="テキスト ボックス 21"/>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
        <p:nvSpPr>
          <p:cNvPr id="23" name="正方形/長方形 22"/>
          <p:cNvSpPr/>
          <p:nvPr/>
        </p:nvSpPr>
        <p:spPr>
          <a:xfrm>
            <a:off x="347881" y="5445224"/>
            <a:ext cx="8505869" cy="984885"/>
          </a:xfrm>
          <a:prstGeom prst="rect">
            <a:avLst/>
          </a:prstGeom>
          <a:ln w="19050">
            <a:solidFill>
              <a:schemeClr val="tx1"/>
            </a:solidFill>
            <a:prstDash val="lgDashDot"/>
          </a:ln>
        </p:spPr>
        <p:txBody>
          <a:bodyPr wrap="square">
            <a:spAutoFit/>
          </a:bodyPr>
          <a:lstStyle/>
          <a:p>
            <a:pPr marL="194400" indent="-457200">
              <a:spcBef>
                <a:spcPts val="600"/>
              </a:spcBef>
              <a:spcAft>
                <a:spcPts val="600"/>
              </a:spcAft>
            </a:pPr>
            <a:r>
              <a:rPr lang="ja-JP" altLang="en-US" sz="1600" dirty="0" smtClean="0">
                <a:solidFill>
                  <a:srgbClr val="000000"/>
                </a:solidFill>
                <a:latin typeface="ＭＳv."/>
              </a:rPr>
              <a:t>○</a:t>
            </a:r>
            <a:r>
              <a:rPr lang="ja-JP" altLang="en-US" sz="1600" dirty="0" smtClean="0"/>
              <a:t>漏斗</a:t>
            </a:r>
            <a:r>
              <a:rPr lang="ja-JP" altLang="en-US" sz="1600" dirty="0"/>
              <a:t>を用いて詰め替えた場合、露出する液面が大きいことから、一定程度可燃性蒸気が発生。 </a:t>
            </a:r>
            <a:r>
              <a:rPr lang="ja-JP" altLang="en-US" sz="1600" dirty="0" smtClean="0">
                <a:solidFill>
                  <a:srgbClr val="000000"/>
                </a:solidFill>
                <a:latin typeface="ＭＳv."/>
              </a:rPr>
              <a:t> </a:t>
            </a:r>
            <a:endParaRPr lang="ja-JP" altLang="en-US" sz="1600" dirty="0">
              <a:solidFill>
                <a:srgbClr val="000000"/>
              </a:solidFill>
              <a:latin typeface="ＭＳv."/>
            </a:endParaRPr>
          </a:p>
          <a:p>
            <a:pPr marL="194400" indent="-457200">
              <a:spcBef>
                <a:spcPts val="600"/>
              </a:spcBef>
              <a:spcAft>
                <a:spcPts val="600"/>
              </a:spcAft>
            </a:pPr>
            <a:r>
              <a:rPr lang="ja-JP" altLang="en-US" sz="1600" dirty="0" smtClean="0">
                <a:solidFill>
                  <a:srgbClr val="000000"/>
                </a:solidFill>
                <a:latin typeface="ＭＳv."/>
              </a:rPr>
              <a:t>○</a:t>
            </a:r>
            <a:r>
              <a:rPr lang="ja-JP" altLang="en-US" sz="1600" dirty="0" smtClean="0"/>
              <a:t>ストロー付き</a:t>
            </a:r>
            <a:r>
              <a:rPr lang="ja-JP" altLang="en-US" sz="1600" dirty="0"/>
              <a:t>容器を</a:t>
            </a:r>
            <a:r>
              <a:rPr lang="ja-JP" altLang="en-US" sz="1600" dirty="0" smtClean="0"/>
              <a:t>用いて詰め替えた場合</a:t>
            </a:r>
            <a:r>
              <a:rPr lang="ja-JP" altLang="en-US" sz="1600" dirty="0"/>
              <a:t>、露出する液面が狭いため、可燃性蒸気の発生は比較的少ない。 </a:t>
            </a:r>
            <a:endParaRPr lang="ja-JP" altLang="en-US" sz="1600" dirty="0">
              <a:solidFill>
                <a:srgbClr val="000000"/>
              </a:solidFill>
              <a:latin typeface="ＭＳv."/>
            </a:endParaRPr>
          </a:p>
        </p:txBody>
      </p:sp>
    </p:spTree>
    <p:extLst>
      <p:ext uri="{BB962C8B-B14F-4D97-AF65-F5344CB8AC3E}">
        <p14:creationId xmlns:p14="http://schemas.microsoft.com/office/powerpoint/2010/main" val="147110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31"/>
                                        </p:tgtEl>
                                      </p:cBhvr>
                                    </p:cmd>
                                  </p:childTnLst>
                                </p:cTn>
                              </p:par>
                              <p:par>
                                <p:cTn id="7" presetID="1" presetClass="mediacall" presetSubtype="0" fill="hold" nodeType="withEffect">
                                  <p:stCondLst>
                                    <p:cond delay="0"/>
                                  </p:stCondLst>
                                  <p:childTnLst>
                                    <p:cmd type="call" cmd="playFrom(0.0)">
                                      <p:cBhvr>
                                        <p:cTn id="8" dur="10000"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31"/>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withEffect">
                                  <p:stCondLst>
                                    <p:cond delay="0"/>
                                  </p:stCondLst>
                                  <p:childTnLst>
                                    <p:cmd type="call" cmd="togglePause">
                                      <p:cBhvr>
                                        <p:cTn id="13" dur="1" fill="hold"/>
                                        <p:tgtEl>
                                          <p:spTgt spid="31"/>
                                        </p:tgtEl>
                                      </p:cBhvr>
                                    </p:cmd>
                                  </p:childTnLst>
                                </p:cTn>
                              </p:par>
                            </p:childTnLst>
                          </p:cTn>
                        </p:par>
                      </p:childTnLst>
                    </p:cTn>
                  </p:par>
                </p:childTnLst>
              </p:cTn>
              <p:nextCondLst>
                <p:cond evt="onClick" delay="0">
                  <p:tgtEl>
                    <p:spTgt spid="31"/>
                  </p:tgtEl>
                </p:cond>
              </p:nextCondLst>
            </p:seq>
            <p:video>
              <p:cMediaNode vol="80000">
                <p:cTn id="14" repeatCount="indefinite" fill="remove" display="0">
                  <p:stCondLst>
                    <p:cond delay="indefinite"/>
                  </p:stCondLst>
                </p:cTn>
                <p:tgtEl>
                  <p:spTgt spid="31"/>
                </p:tgtEl>
              </p:cMediaNode>
            </p:video>
            <p:seq concurrent="1" nextAc="seek">
              <p:cTn id="15" restart="whenNotActive" fill="hold" evtFilter="cancelBubble" nodeType="interactiveSeq">
                <p:stCondLst>
                  <p:cond evt="onClick" delay="0">
                    <p:tgtEl>
                      <p:spTgt spid="34"/>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34"/>
                                        </p:tgtEl>
                                      </p:cBhvr>
                                    </p:cmd>
                                  </p:childTnLst>
                                </p:cTn>
                              </p:par>
                            </p:childTnLst>
                          </p:cTn>
                        </p:par>
                      </p:childTnLst>
                    </p:cTn>
                  </p:par>
                </p:childTnLst>
              </p:cTn>
              <p:nextCondLst>
                <p:cond evt="onClick" delay="0">
                  <p:tgtEl>
                    <p:spTgt spid="34"/>
                  </p:tgtEl>
                </p:cond>
              </p:nextCondLst>
            </p:seq>
            <p:video>
              <p:cMediaNode vol="80000">
                <p:cTn id="20" repeatCount="indefinite" fill="remove" display="0">
                  <p:stCondLst>
                    <p:cond delay="indefinite"/>
                  </p:stCondLst>
                </p:cTn>
                <p:tgtEl>
                  <p:spTgt spid="3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detectHSignal">
            <a:hlinkClick r:id="" action="ppaction://media"/>
            <a:extLst>
              <a:ext uri="{FF2B5EF4-FFF2-40B4-BE49-F238E27FC236}">
                <a16:creationId xmlns:a16="http://schemas.microsoft.com/office/drawing/2014/main" id="{580BA53A-1AF3-41BF-94F8-DC6AF0F6BC5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0659" y="1289132"/>
            <a:ext cx="4192708" cy="3354712"/>
          </a:xfrm>
          <a:prstGeom prst="rect">
            <a:avLst/>
          </a:prstGeom>
        </p:spPr>
      </p:pic>
      <p:pic>
        <p:nvPicPr>
          <p:cNvPr id="7" name="detectHSignal">
            <a:hlinkClick r:id="" action="ppaction://media"/>
            <a:extLst>
              <a:ext uri="{FF2B5EF4-FFF2-40B4-BE49-F238E27FC236}">
                <a16:creationId xmlns:a16="http://schemas.microsoft.com/office/drawing/2014/main" id="{8CB20C5B-6AF2-4C15-ADC7-8E0E2364AA63}"/>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746599" y="1287591"/>
            <a:ext cx="4194631" cy="3356253"/>
          </a:xfrm>
          <a:prstGeom prst="rect">
            <a:avLst/>
          </a:prstGeom>
        </p:spPr>
      </p:pic>
      <p:sp>
        <p:nvSpPr>
          <p:cNvPr id="17"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8"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r>
              <a:rPr lang="ja-JP" altLang="en-US" sz="1600" dirty="0"/>
              <a:t>２　様々な状況におけるエタノールから発生する可燃性蒸気の挙動（模型実験・実大実験）</a:t>
            </a:r>
            <a:endParaRPr lang="ja-JP" altLang="en-US" sz="1600" dirty="0">
              <a:latin typeface="+mn-ea"/>
            </a:endParaRPr>
          </a:p>
        </p:txBody>
      </p:sp>
      <p:pic>
        <p:nvPicPr>
          <p:cNvPr id="19"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正方形/長方形 27"/>
          <p:cNvSpPr/>
          <p:nvPr/>
        </p:nvSpPr>
        <p:spPr>
          <a:xfrm>
            <a:off x="21066" y="548680"/>
            <a:ext cx="5157880" cy="561692"/>
          </a:xfrm>
          <a:prstGeom prst="rect">
            <a:avLst/>
          </a:prstGeom>
        </p:spPr>
        <p:txBody>
          <a:bodyPr wrap="square">
            <a:spAutoFit/>
          </a:bodyPr>
          <a:lstStyle/>
          <a:p>
            <a:r>
              <a:rPr lang="ja-JP" altLang="en-US" sz="2000" dirty="0" smtClean="0"/>
              <a:t>＜</a:t>
            </a:r>
            <a:r>
              <a:rPr lang="ja-JP" altLang="en-US" sz="2000" dirty="0"/>
              <a:t>液温</a:t>
            </a:r>
            <a:r>
              <a:rPr lang="ja-JP" altLang="en-US" sz="2000" dirty="0" smtClean="0"/>
              <a:t>が高温（</a:t>
            </a:r>
            <a:r>
              <a:rPr lang="en-US" altLang="ja-JP" sz="2000" dirty="0" smtClean="0"/>
              <a:t>40</a:t>
            </a:r>
            <a:r>
              <a:rPr lang="en-US" altLang="ja-JP" sz="2000" dirty="0"/>
              <a:t>℃</a:t>
            </a:r>
            <a:r>
              <a:rPr lang="ja-JP" altLang="en-US" sz="2000" dirty="0"/>
              <a:t>）の場合（室温：</a:t>
            </a:r>
            <a:r>
              <a:rPr lang="en-US" altLang="ja-JP" sz="2000" dirty="0"/>
              <a:t>17℃</a:t>
            </a:r>
            <a:r>
              <a:rPr lang="ja-JP" altLang="en-US" sz="2000" dirty="0"/>
              <a:t>）＞</a:t>
            </a:r>
          </a:p>
          <a:p>
            <a:endParaRPr lang="ja-JP" altLang="en-US" sz="1050" dirty="0"/>
          </a:p>
        </p:txBody>
      </p:sp>
      <p:sp>
        <p:nvSpPr>
          <p:cNvPr id="29" name="正方形/長方形 28"/>
          <p:cNvSpPr/>
          <p:nvPr/>
        </p:nvSpPr>
        <p:spPr>
          <a:xfrm>
            <a:off x="107504" y="899428"/>
            <a:ext cx="6677244" cy="369332"/>
          </a:xfrm>
          <a:prstGeom prst="rect">
            <a:avLst/>
          </a:prstGeom>
        </p:spPr>
        <p:txBody>
          <a:bodyPr wrap="square">
            <a:spAutoFit/>
          </a:bodyPr>
          <a:lstStyle/>
          <a:p>
            <a:r>
              <a:rPr lang="ja-JP" altLang="en-US" dirty="0" smtClean="0"/>
              <a:t>○</a:t>
            </a:r>
            <a:r>
              <a:rPr lang="ja-JP" altLang="en-US" dirty="0"/>
              <a:t>静止状態における挙動（模型実験）</a:t>
            </a:r>
            <a:endParaRPr lang="ja-JP" altLang="en-US" sz="1000" dirty="0"/>
          </a:p>
        </p:txBody>
      </p:sp>
      <p:pic>
        <p:nvPicPr>
          <p:cNvPr id="4" name="図 3">
            <a:extLst>
              <a:ext uri="{FF2B5EF4-FFF2-40B4-BE49-F238E27FC236}">
                <a16:creationId xmlns:a16="http://schemas.microsoft.com/office/drawing/2014/main" id="{0BDCEACF-53E0-4167-B7CF-51EE77516FEF}"/>
              </a:ext>
            </a:extLst>
          </p:cNvPr>
          <p:cNvPicPr>
            <a:picLocks noChangeAspect="1"/>
          </p:cNvPicPr>
          <p:nvPr/>
        </p:nvPicPr>
        <p:blipFill rotWithShape="1">
          <a:blip r:embed="rId10" cstate="print">
            <a:alphaModFix amt="60000"/>
            <a:extLst>
              <a:ext uri="{28A0092B-C50C-407E-A947-70E740481C1C}">
                <a14:useLocalDpi xmlns:a14="http://schemas.microsoft.com/office/drawing/2010/main" val="0"/>
              </a:ext>
            </a:extLst>
          </a:blip>
          <a:srcRect t="7972" r="1588"/>
          <a:stretch/>
        </p:blipFill>
        <p:spPr>
          <a:xfrm>
            <a:off x="251520" y="1311585"/>
            <a:ext cx="4127140" cy="3087535"/>
          </a:xfrm>
          <a:prstGeom prst="rect">
            <a:avLst/>
          </a:prstGeom>
        </p:spPr>
      </p:pic>
      <p:pic>
        <p:nvPicPr>
          <p:cNvPr id="6" name="図 5">
            <a:extLst>
              <a:ext uri="{FF2B5EF4-FFF2-40B4-BE49-F238E27FC236}">
                <a16:creationId xmlns:a16="http://schemas.microsoft.com/office/drawing/2014/main" id="{54BFAED4-1FA8-43A3-B105-BD5C4BA509C3}"/>
              </a:ext>
            </a:extLst>
          </p:cNvPr>
          <p:cNvPicPr>
            <a:picLocks noChangeAspect="1"/>
          </p:cNvPicPr>
          <p:nvPr/>
        </p:nvPicPr>
        <p:blipFill rotWithShape="1">
          <a:blip r:embed="rId11" cstate="print">
            <a:alphaModFix amt="60000"/>
            <a:extLst>
              <a:ext uri="{28A0092B-C50C-407E-A947-70E740481C1C}">
                <a14:useLocalDpi xmlns:a14="http://schemas.microsoft.com/office/drawing/2010/main" val="0"/>
              </a:ext>
            </a:extLst>
          </a:blip>
          <a:srcRect t="7174" r="-22"/>
          <a:stretch/>
        </p:blipFill>
        <p:spPr>
          <a:xfrm>
            <a:off x="4767909" y="1300077"/>
            <a:ext cx="4196579" cy="3115725"/>
          </a:xfrm>
          <a:prstGeom prst="rect">
            <a:avLst/>
          </a:prstGeom>
        </p:spPr>
      </p:pic>
      <p:sp>
        <p:nvSpPr>
          <p:cNvPr id="30" name="正方形/長方形 29"/>
          <p:cNvSpPr/>
          <p:nvPr/>
        </p:nvSpPr>
        <p:spPr>
          <a:xfrm>
            <a:off x="-334957" y="4643844"/>
            <a:ext cx="5323940" cy="369332"/>
          </a:xfrm>
          <a:prstGeom prst="rect">
            <a:avLst/>
          </a:prstGeom>
        </p:spPr>
        <p:txBody>
          <a:bodyPr wrap="square">
            <a:spAutoFit/>
          </a:bodyPr>
          <a:lstStyle/>
          <a:p>
            <a:pPr algn="ctr"/>
            <a:r>
              <a:rPr lang="ja-JP" altLang="en-US" dirty="0" smtClean="0"/>
              <a:t>換気無し（シャーレ）</a:t>
            </a:r>
            <a:endParaRPr lang="ja-JP" altLang="en-US" dirty="0"/>
          </a:p>
        </p:txBody>
      </p:sp>
      <p:sp>
        <p:nvSpPr>
          <p:cNvPr id="31" name="正方形/長方形 30"/>
          <p:cNvSpPr/>
          <p:nvPr/>
        </p:nvSpPr>
        <p:spPr>
          <a:xfrm>
            <a:off x="4949335" y="4599959"/>
            <a:ext cx="3871462" cy="400110"/>
          </a:xfrm>
          <a:prstGeom prst="rect">
            <a:avLst/>
          </a:prstGeom>
        </p:spPr>
        <p:txBody>
          <a:bodyPr wrap="square">
            <a:spAutoFit/>
          </a:bodyPr>
          <a:lstStyle/>
          <a:p>
            <a:pPr algn="ctr"/>
            <a:r>
              <a:rPr lang="ja-JP" altLang="en-US" dirty="0" smtClean="0"/>
              <a:t>換気あり（シャーレ</a:t>
            </a:r>
            <a:r>
              <a:rPr lang="ja-JP" altLang="en-US" sz="2000" dirty="0" smtClean="0"/>
              <a:t>）</a:t>
            </a:r>
            <a:endParaRPr lang="ja-JP" altLang="en-US" sz="2000" dirty="0"/>
          </a:p>
        </p:txBody>
      </p:sp>
      <p:sp>
        <p:nvSpPr>
          <p:cNvPr id="21" name="テキスト ボックス 20"/>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
        <p:nvSpPr>
          <p:cNvPr id="22" name="正方形/長方形 21"/>
          <p:cNvSpPr/>
          <p:nvPr/>
        </p:nvSpPr>
        <p:spPr>
          <a:xfrm>
            <a:off x="346760" y="5120024"/>
            <a:ext cx="8505869" cy="1477328"/>
          </a:xfrm>
          <a:prstGeom prst="rect">
            <a:avLst/>
          </a:prstGeom>
          <a:ln w="19050">
            <a:solidFill>
              <a:schemeClr val="tx1"/>
            </a:solidFill>
            <a:prstDash val="lgDashDot"/>
          </a:ln>
        </p:spPr>
        <p:txBody>
          <a:bodyPr wrap="square">
            <a:spAutoFit/>
          </a:bodyPr>
          <a:lstStyle/>
          <a:p>
            <a:pPr marL="194400" indent="-457200">
              <a:spcBef>
                <a:spcPts val="300"/>
              </a:spcBef>
              <a:spcAft>
                <a:spcPts val="300"/>
              </a:spcAft>
            </a:pPr>
            <a:r>
              <a:rPr lang="ja-JP" altLang="en-US" sz="1600" dirty="0" smtClean="0">
                <a:solidFill>
                  <a:srgbClr val="000000"/>
                </a:solidFill>
                <a:latin typeface="ＭＳv."/>
              </a:rPr>
              <a:t>○</a:t>
            </a:r>
            <a:r>
              <a:rPr lang="ja-JP" altLang="en-US" sz="1600" dirty="0" smtClean="0"/>
              <a:t>室温</a:t>
            </a:r>
            <a:r>
              <a:rPr lang="ja-JP" altLang="en-US" sz="1600" dirty="0"/>
              <a:t>と液温に差があることにより、上昇気流が発生し、エタノールから発生する可燃性蒸気は上部に立ち上がる。 </a:t>
            </a:r>
            <a:endParaRPr lang="ja-JP" altLang="en-US" sz="1600" dirty="0" smtClean="0">
              <a:solidFill>
                <a:srgbClr val="000000"/>
              </a:solidFill>
              <a:latin typeface="ＭＳv."/>
            </a:endParaRPr>
          </a:p>
          <a:p>
            <a:pPr marL="194400" indent="-457200">
              <a:spcBef>
                <a:spcPts val="300"/>
              </a:spcBef>
              <a:spcAft>
                <a:spcPts val="300"/>
              </a:spcAft>
            </a:pPr>
            <a:r>
              <a:rPr lang="ja-JP" altLang="en-US" sz="1600" dirty="0" smtClean="0">
                <a:solidFill>
                  <a:srgbClr val="000000"/>
                </a:solidFill>
                <a:latin typeface="ＭＳv."/>
              </a:rPr>
              <a:t>○一定の高さまでは可燃性蒸気が上がるが、それ以上については、可燃性蒸気の濃度は低い。 </a:t>
            </a:r>
          </a:p>
          <a:p>
            <a:pPr marL="205200" indent="-457200">
              <a:spcBef>
                <a:spcPts val="300"/>
              </a:spcBef>
              <a:spcAft>
                <a:spcPts val="300"/>
              </a:spcAft>
            </a:pPr>
            <a:r>
              <a:rPr lang="ja-JP" altLang="en-US" sz="1600" dirty="0" smtClean="0">
                <a:solidFill>
                  <a:srgbClr val="000000"/>
                </a:solidFill>
                <a:latin typeface="ＭＳv."/>
              </a:rPr>
              <a:t>○</a:t>
            </a:r>
            <a:r>
              <a:rPr lang="ja-JP" altLang="en-US" sz="1600" dirty="0"/>
              <a:t>換気した場合、エタノールから発生する可燃性蒸気は</a:t>
            </a:r>
            <a:r>
              <a:rPr lang="ja-JP" altLang="en-US" sz="1600" dirty="0" smtClean="0"/>
              <a:t>、</a:t>
            </a:r>
            <a:r>
              <a:rPr lang="ja-JP" altLang="en-US" sz="1600" dirty="0"/>
              <a:t>気流による上昇はせずに拡散し、相当程度低く抑えることが可能。 </a:t>
            </a:r>
            <a:endParaRPr lang="en-US" altLang="ja-JP" sz="1200" dirty="0">
              <a:solidFill>
                <a:srgbClr val="000000"/>
              </a:solidFill>
              <a:latin typeface="ＭＳv."/>
            </a:endParaRPr>
          </a:p>
        </p:txBody>
      </p:sp>
    </p:spTree>
    <p:extLst>
      <p:ext uri="{BB962C8B-B14F-4D97-AF65-F5344CB8AC3E}">
        <p14:creationId xmlns:p14="http://schemas.microsoft.com/office/powerpoint/2010/main" val="319075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5"/>
                                        </p:tgtEl>
                                      </p:cBhvr>
                                    </p:cmd>
                                  </p:childTnLst>
                                </p:cTn>
                              </p:par>
                              <p:par>
                                <p:cTn id="7" presetID="1" presetClass="mediacall" presetSubtype="0" fill="hold" nodeType="withEffect">
                                  <p:stCondLst>
                                    <p:cond delay="0"/>
                                  </p:stCondLst>
                                  <p:childTnLst>
                                    <p:cmd type="call" cmd="playFrom(0.0)">
                                      <p:cBhvr>
                                        <p:cTn id="8" dur="10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withEffect">
                                  <p:stCondLst>
                                    <p:cond delay="0"/>
                                  </p:stCondLst>
                                  <p:childTnLst>
                                    <p:cmd type="call" cmd="togglePause">
                                      <p:cBhvr>
                                        <p:cTn id="13" dur="1" fill="hold"/>
                                        <p:tgtEl>
                                          <p:spTgt spid="5"/>
                                        </p:tgtEl>
                                      </p:cBhvr>
                                    </p:cmd>
                                  </p:childTnLst>
                                </p:cTn>
                              </p:par>
                            </p:childTnLst>
                          </p:cTn>
                        </p:par>
                      </p:childTnLst>
                    </p:cTn>
                  </p:par>
                </p:childTnLst>
              </p:cTn>
              <p:nextCondLst>
                <p:cond evt="onClick" delay="0">
                  <p:tgtEl>
                    <p:spTgt spid="5"/>
                  </p:tgtEl>
                </p:cond>
              </p:nextCondLst>
            </p:seq>
            <p:video>
              <p:cMediaNode vol="80000">
                <p:cTn id="14" repeatCount="indefinite" fill="remove" display="0">
                  <p:stCondLst>
                    <p:cond delay="indefinite"/>
                  </p:stCondLst>
                </p:cTn>
                <p:tgtEl>
                  <p:spTgt spid="5"/>
                </p:tgtEl>
              </p:cMediaNode>
            </p:video>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7"/>
                                        </p:tgtEl>
                                      </p:cBhvr>
                                    </p:cmd>
                                  </p:childTnLst>
                                </p:cTn>
                              </p:par>
                            </p:childTnLst>
                          </p:cTn>
                        </p:par>
                      </p:childTnLst>
                    </p:cTn>
                  </p:par>
                </p:childTnLst>
              </p:cTn>
              <p:nextCondLst>
                <p:cond evt="onClick" delay="0">
                  <p:tgtEl>
                    <p:spTgt spid="7"/>
                  </p:tgtEl>
                </p:cond>
              </p:nextCondLst>
            </p:seq>
            <p:video>
              <p:cMediaNode vol="80000">
                <p:cTn id="20" repeatCount="indefinite" fill="remove" display="0">
                  <p:stCondLst>
                    <p:cond delay="indefinite"/>
                  </p:stCondLst>
                </p:cTn>
                <p:tgtEl>
                  <p:spTgt spid="7"/>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detectHSignal">
            <a:hlinkClick r:id="" action="ppaction://media"/>
            <a:extLst>
              <a:ext uri="{FF2B5EF4-FFF2-40B4-BE49-F238E27FC236}">
                <a16:creationId xmlns:a16="http://schemas.microsoft.com/office/drawing/2014/main" id="{1B836724-7F12-429B-96D0-798C736E014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06841" y="1208106"/>
            <a:ext cx="4042611" cy="3234615"/>
          </a:xfrm>
          <a:prstGeom prst="rect">
            <a:avLst/>
          </a:prstGeom>
        </p:spPr>
      </p:pic>
      <p:sp>
        <p:nvSpPr>
          <p:cNvPr id="17"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8"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r>
              <a:rPr lang="ja-JP" altLang="en-US" sz="1600" dirty="0"/>
              <a:t>２　様々な状況におけるエタノールから発生する可燃性蒸気の挙動（模型実験・実大実験）</a:t>
            </a:r>
            <a:endParaRPr lang="ja-JP" altLang="en-US" sz="1600" dirty="0">
              <a:latin typeface="+mn-ea"/>
            </a:endParaRPr>
          </a:p>
        </p:txBody>
      </p:sp>
      <p:pic>
        <p:nvPicPr>
          <p:cNvPr id="19"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detectHSignal">
            <a:hlinkClick r:id="" action="ppaction://media"/>
            <a:extLst>
              <a:ext uri="{FF2B5EF4-FFF2-40B4-BE49-F238E27FC236}">
                <a16:creationId xmlns:a16="http://schemas.microsoft.com/office/drawing/2014/main" id="{10A248E3-9C82-4D74-AF20-DA9DD66D5EA5}"/>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784647" y="1213535"/>
            <a:ext cx="4035825" cy="3229185"/>
          </a:xfrm>
          <a:prstGeom prst="rect">
            <a:avLst/>
          </a:prstGeom>
        </p:spPr>
      </p:pic>
      <p:sp>
        <p:nvSpPr>
          <p:cNvPr id="24" name="正方形/長方形 23"/>
          <p:cNvSpPr/>
          <p:nvPr/>
        </p:nvSpPr>
        <p:spPr>
          <a:xfrm>
            <a:off x="21066" y="491044"/>
            <a:ext cx="5157880" cy="561692"/>
          </a:xfrm>
          <a:prstGeom prst="rect">
            <a:avLst/>
          </a:prstGeom>
        </p:spPr>
        <p:txBody>
          <a:bodyPr wrap="square">
            <a:spAutoFit/>
          </a:bodyPr>
          <a:lstStyle/>
          <a:p>
            <a:r>
              <a:rPr lang="ja-JP" altLang="en-US" sz="2000" dirty="0" smtClean="0"/>
              <a:t>＜</a:t>
            </a:r>
            <a:r>
              <a:rPr lang="ja-JP" altLang="en-US" sz="2000" dirty="0"/>
              <a:t>液温</a:t>
            </a:r>
            <a:r>
              <a:rPr lang="ja-JP" altLang="en-US" sz="2000" dirty="0" smtClean="0"/>
              <a:t>が高温（</a:t>
            </a:r>
            <a:r>
              <a:rPr lang="en-US" altLang="ja-JP" sz="2000" dirty="0" smtClean="0"/>
              <a:t>40</a:t>
            </a:r>
            <a:r>
              <a:rPr lang="en-US" altLang="ja-JP" sz="2000" dirty="0"/>
              <a:t>℃</a:t>
            </a:r>
            <a:r>
              <a:rPr lang="ja-JP" altLang="en-US" sz="2000" dirty="0"/>
              <a:t>）の場合（室温：</a:t>
            </a:r>
            <a:r>
              <a:rPr lang="en-US" altLang="ja-JP" sz="2000" dirty="0"/>
              <a:t>17℃</a:t>
            </a:r>
            <a:r>
              <a:rPr lang="ja-JP" altLang="en-US" sz="2000" dirty="0"/>
              <a:t>）＞</a:t>
            </a:r>
          </a:p>
          <a:p>
            <a:endParaRPr lang="ja-JP" altLang="en-US" sz="1050" dirty="0"/>
          </a:p>
        </p:txBody>
      </p:sp>
      <p:sp>
        <p:nvSpPr>
          <p:cNvPr id="25" name="正方形/長方形 24"/>
          <p:cNvSpPr/>
          <p:nvPr/>
        </p:nvSpPr>
        <p:spPr>
          <a:xfrm>
            <a:off x="107504" y="827420"/>
            <a:ext cx="6677244" cy="369332"/>
          </a:xfrm>
          <a:prstGeom prst="rect">
            <a:avLst/>
          </a:prstGeom>
        </p:spPr>
        <p:txBody>
          <a:bodyPr wrap="square">
            <a:spAutoFit/>
          </a:bodyPr>
          <a:lstStyle/>
          <a:p>
            <a:r>
              <a:rPr lang="ja-JP" altLang="en-US" dirty="0" smtClean="0"/>
              <a:t>○</a:t>
            </a:r>
            <a:r>
              <a:rPr lang="ja-JP" altLang="en-US" dirty="0"/>
              <a:t>エタノールを注入した際の可燃性蒸気の挙動 （模型実験）</a:t>
            </a:r>
            <a:endParaRPr lang="ja-JP" altLang="en-US" sz="1000" dirty="0"/>
          </a:p>
        </p:txBody>
      </p:sp>
      <p:sp>
        <p:nvSpPr>
          <p:cNvPr id="26" name="正方形/長方形 25"/>
          <p:cNvSpPr/>
          <p:nvPr/>
        </p:nvSpPr>
        <p:spPr>
          <a:xfrm>
            <a:off x="-338324" y="4427820"/>
            <a:ext cx="5323940" cy="369332"/>
          </a:xfrm>
          <a:prstGeom prst="rect">
            <a:avLst/>
          </a:prstGeom>
        </p:spPr>
        <p:txBody>
          <a:bodyPr wrap="square">
            <a:spAutoFit/>
          </a:bodyPr>
          <a:lstStyle/>
          <a:p>
            <a:pPr algn="ctr"/>
            <a:r>
              <a:rPr lang="ja-JP" altLang="en-US" dirty="0" smtClean="0"/>
              <a:t>換気無し（シャーレ）</a:t>
            </a:r>
            <a:endParaRPr lang="ja-JP" altLang="en-US" dirty="0"/>
          </a:p>
        </p:txBody>
      </p:sp>
      <p:sp>
        <p:nvSpPr>
          <p:cNvPr id="27" name="正方形/長方形 26"/>
          <p:cNvSpPr/>
          <p:nvPr/>
        </p:nvSpPr>
        <p:spPr>
          <a:xfrm>
            <a:off x="4866828" y="4427820"/>
            <a:ext cx="3871462" cy="369332"/>
          </a:xfrm>
          <a:prstGeom prst="rect">
            <a:avLst/>
          </a:prstGeom>
        </p:spPr>
        <p:txBody>
          <a:bodyPr wrap="square">
            <a:spAutoFit/>
          </a:bodyPr>
          <a:lstStyle/>
          <a:p>
            <a:pPr algn="ctr"/>
            <a:r>
              <a:rPr lang="ja-JP" altLang="en-US" dirty="0" smtClean="0"/>
              <a:t>換気あり（シャーレ）</a:t>
            </a:r>
            <a:endParaRPr lang="ja-JP" altLang="en-US" dirty="0"/>
          </a:p>
        </p:txBody>
      </p:sp>
      <p:pic>
        <p:nvPicPr>
          <p:cNvPr id="8" name="図 7">
            <a:extLst>
              <a:ext uri="{FF2B5EF4-FFF2-40B4-BE49-F238E27FC236}">
                <a16:creationId xmlns:a16="http://schemas.microsoft.com/office/drawing/2014/main" id="{8A84C2A3-7B28-4078-903F-C33A34CAF7D7}"/>
              </a:ext>
            </a:extLst>
          </p:cNvPr>
          <p:cNvPicPr>
            <a:picLocks noChangeAspect="1"/>
          </p:cNvPicPr>
          <p:nvPr/>
        </p:nvPicPr>
        <p:blipFill rotWithShape="1">
          <a:blip r:embed="rId10" cstate="print">
            <a:alphaModFix amt="60000"/>
            <a:extLst>
              <a:ext uri="{28A0092B-C50C-407E-A947-70E740481C1C}">
                <a14:useLocalDpi xmlns:a14="http://schemas.microsoft.com/office/drawing/2010/main" val="0"/>
              </a:ext>
            </a:extLst>
          </a:blip>
          <a:srcRect t="6509" r="3041"/>
          <a:stretch/>
        </p:blipFill>
        <p:spPr>
          <a:xfrm>
            <a:off x="363325" y="1254316"/>
            <a:ext cx="3920643" cy="3024336"/>
          </a:xfrm>
          <a:prstGeom prst="rect">
            <a:avLst/>
          </a:prstGeom>
        </p:spPr>
      </p:pic>
      <p:pic>
        <p:nvPicPr>
          <p:cNvPr id="21" name="図 20">
            <a:extLst>
              <a:ext uri="{FF2B5EF4-FFF2-40B4-BE49-F238E27FC236}">
                <a16:creationId xmlns:a16="http://schemas.microsoft.com/office/drawing/2014/main" id="{EC1D08BB-4AD4-4504-B361-E4B5B49527AC}"/>
              </a:ext>
            </a:extLst>
          </p:cNvPr>
          <p:cNvPicPr>
            <a:picLocks noChangeAspect="1"/>
          </p:cNvPicPr>
          <p:nvPr/>
        </p:nvPicPr>
        <p:blipFill rotWithShape="1">
          <a:blip r:embed="rId11" cstate="print">
            <a:alphaModFix amt="60000"/>
            <a:extLst>
              <a:ext uri="{28A0092B-C50C-407E-A947-70E740481C1C}">
                <a14:useLocalDpi xmlns:a14="http://schemas.microsoft.com/office/drawing/2010/main" val="0"/>
              </a:ext>
            </a:extLst>
          </a:blip>
          <a:srcRect t="5611" r="3937"/>
          <a:stretch/>
        </p:blipFill>
        <p:spPr>
          <a:xfrm>
            <a:off x="4827606" y="1230378"/>
            <a:ext cx="3877910" cy="3048274"/>
          </a:xfrm>
          <a:prstGeom prst="rect">
            <a:avLst/>
          </a:prstGeom>
        </p:spPr>
      </p:pic>
      <p:sp>
        <p:nvSpPr>
          <p:cNvPr id="23" name="テキスト ボックス 22"/>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
        <p:nvSpPr>
          <p:cNvPr id="29" name="正方形/長方形 28"/>
          <p:cNvSpPr/>
          <p:nvPr/>
        </p:nvSpPr>
        <p:spPr>
          <a:xfrm>
            <a:off x="264890" y="4869160"/>
            <a:ext cx="8616607" cy="1767150"/>
          </a:xfrm>
          <a:prstGeom prst="rect">
            <a:avLst/>
          </a:prstGeom>
          <a:ln w="19050">
            <a:solidFill>
              <a:schemeClr val="tx1"/>
            </a:solidFill>
            <a:prstDash val="lgDashDot"/>
          </a:ln>
        </p:spPr>
        <p:txBody>
          <a:bodyPr wrap="square">
            <a:spAutoFit/>
          </a:bodyPr>
          <a:lstStyle/>
          <a:p>
            <a:pPr marL="180000" indent="-457200">
              <a:spcBef>
                <a:spcPts val="200"/>
              </a:spcBef>
              <a:spcAft>
                <a:spcPts val="200"/>
              </a:spcAft>
            </a:pPr>
            <a:r>
              <a:rPr lang="ja-JP" altLang="en-US" sz="1400" dirty="0" smtClean="0">
                <a:solidFill>
                  <a:srgbClr val="000000"/>
                </a:solidFill>
                <a:latin typeface="ＭＳv."/>
              </a:rPr>
              <a:t>○</a:t>
            </a:r>
            <a:r>
              <a:rPr lang="ja-JP" altLang="en-US" sz="1400" dirty="0" smtClean="0"/>
              <a:t>エタノールを注いでいる際には、静止時とは異なり上昇気流の影響を受けず、シャーレ側面に沿って、下方に流れやすくなる。 </a:t>
            </a:r>
            <a:endParaRPr lang="ja-JP" altLang="en-US" sz="1400" dirty="0" smtClean="0">
              <a:solidFill>
                <a:srgbClr val="000000"/>
              </a:solidFill>
              <a:latin typeface="ＭＳv."/>
            </a:endParaRPr>
          </a:p>
          <a:p>
            <a:pPr marL="180000" indent="-457200">
              <a:spcBef>
                <a:spcPts val="200"/>
              </a:spcBef>
              <a:spcAft>
                <a:spcPts val="200"/>
              </a:spcAft>
            </a:pPr>
            <a:r>
              <a:rPr lang="ja-JP" altLang="en-US" sz="1400" dirty="0">
                <a:solidFill>
                  <a:srgbClr val="000000"/>
                </a:solidFill>
                <a:latin typeface="ＭＳv."/>
              </a:rPr>
              <a:t>○一定の高さまでは可燃性蒸気が上がるが、それ以上については、可燃性蒸気の濃度は低い。 </a:t>
            </a:r>
          </a:p>
          <a:p>
            <a:pPr marL="180000" indent="-457200">
              <a:spcBef>
                <a:spcPts val="200"/>
              </a:spcBef>
              <a:spcAft>
                <a:spcPts val="200"/>
              </a:spcAft>
            </a:pPr>
            <a:r>
              <a:rPr lang="ja-JP" altLang="en-US" sz="1400" dirty="0" smtClean="0">
                <a:solidFill>
                  <a:srgbClr val="000000"/>
                </a:solidFill>
                <a:latin typeface="ＭＳv."/>
              </a:rPr>
              <a:t>○静止状態になると、</a:t>
            </a:r>
            <a:r>
              <a:rPr lang="ja-JP" altLang="en-US" sz="1400" dirty="0" smtClean="0"/>
              <a:t>室温</a:t>
            </a:r>
            <a:r>
              <a:rPr lang="ja-JP" altLang="en-US" sz="1400" dirty="0" smtClean="0"/>
              <a:t>と液温に差があることに</a:t>
            </a:r>
            <a:r>
              <a:rPr lang="ja-JP" altLang="en-US" sz="1400" dirty="0" smtClean="0"/>
              <a:t>より上昇</a:t>
            </a:r>
            <a:r>
              <a:rPr lang="ja-JP" altLang="en-US" sz="1400" dirty="0" smtClean="0"/>
              <a:t>気流が発生し、エタノールから発生する可燃性蒸気は上部に立ち上がる。 </a:t>
            </a:r>
            <a:endParaRPr lang="ja-JP" altLang="en-US" sz="1400" dirty="0" smtClean="0">
              <a:solidFill>
                <a:srgbClr val="000000"/>
              </a:solidFill>
              <a:latin typeface="ＭＳv."/>
            </a:endParaRPr>
          </a:p>
          <a:p>
            <a:pPr marL="205200" indent="-457200">
              <a:spcBef>
                <a:spcPts val="300"/>
              </a:spcBef>
              <a:spcAft>
                <a:spcPts val="300"/>
              </a:spcAft>
            </a:pPr>
            <a:r>
              <a:rPr lang="ja-JP" altLang="en-US" sz="1400" dirty="0" smtClean="0">
                <a:solidFill>
                  <a:srgbClr val="000000"/>
                </a:solidFill>
                <a:latin typeface="ＭＳv."/>
              </a:rPr>
              <a:t>○</a:t>
            </a:r>
            <a:r>
              <a:rPr lang="ja-JP" altLang="en-US" sz="1400" dirty="0" smtClean="0"/>
              <a:t>換気した場合、エタノールから発生する可燃性蒸気は</a:t>
            </a:r>
            <a:r>
              <a:rPr lang="ja-JP" altLang="en-US" sz="1400" dirty="0" smtClean="0"/>
              <a:t>、</a:t>
            </a:r>
            <a:r>
              <a:rPr lang="ja-JP" altLang="en-US" sz="1400" dirty="0"/>
              <a:t>低所に滞留せずに拡散しており、濃度を相当程度低く抑えることが可能。 </a:t>
            </a:r>
            <a:endParaRPr lang="en-US" altLang="ja-JP" sz="1100" dirty="0">
              <a:solidFill>
                <a:srgbClr val="000000"/>
              </a:solidFill>
              <a:latin typeface="ＭＳv."/>
            </a:endParaRPr>
          </a:p>
        </p:txBody>
      </p:sp>
    </p:spTree>
    <p:extLst>
      <p:ext uri="{BB962C8B-B14F-4D97-AF65-F5344CB8AC3E}">
        <p14:creationId xmlns:p14="http://schemas.microsoft.com/office/powerpoint/2010/main" val="331593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9"/>
                                        </p:tgtEl>
                                      </p:cBhvr>
                                    </p:cmd>
                                  </p:childTnLst>
                                </p:cTn>
                              </p:par>
                              <p:par>
                                <p:cTn id="7" presetID="1" presetClass="mediacall" presetSubtype="0" fill="hold" nodeType="withEffect">
                                  <p:stCondLst>
                                    <p:cond delay="0"/>
                                  </p:stCondLst>
                                  <p:childTnLst>
                                    <p:cmd type="call" cmd="playFrom(0.0)">
                                      <p:cBhvr>
                                        <p:cTn id="8" dur="1000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9"/>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withEffect">
                                  <p:stCondLst>
                                    <p:cond delay="0"/>
                                  </p:stCondLst>
                                  <p:childTnLst>
                                    <p:cmd type="call" cmd="togglePause">
                                      <p:cBhvr>
                                        <p:cTn id="13" dur="1" fill="hold"/>
                                        <p:tgtEl>
                                          <p:spTgt spid="9"/>
                                        </p:tgtEl>
                                      </p:cBhvr>
                                    </p:cmd>
                                  </p:childTnLst>
                                </p:cTn>
                              </p:par>
                            </p:childTnLst>
                          </p:cTn>
                        </p:par>
                      </p:childTnLst>
                    </p:cTn>
                  </p:par>
                </p:childTnLst>
              </p:cTn>
              <p:nextCondLst>
                <p:cond evt="onClick" delay="0">
                  <p:tgtEl>
                    <p:spTgt spid="9"/>
                  </p:tgtEl>
                </p:cond>
              </p:nextCondLst>
            </p:seq>
            <p:video>
              <p:cMediaNode vol="80000">
                <p:cTn id="14" repeatCount="indefinite" fill="remove" display="0">
                  <p:stCondLst>
                    <p:cond delay="indefinite"/>
                  </p:stCondLst>
                </p:cTn>
                <p:tgtEl>
                  <p:spTgt spid="9"/>
                </p:tgtEl>
              </p:cMediaNode>
            </p:video>
            <p:seq concurrent="1" nextAc="seek">
              <p:cTn id="15" restart="whenNotActive" fill="hold" evtFilter="cancelBubble" nodeType="interactiveSeq">
                <p:stCondLst>
                  <p:cond evt="onClick" delay="0">
                    <p:tgtEl>
                      <p:spTgt spid="2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22"/>
                                        </p:tgtEl>
                                      </p:cBhvr>
                                    </p:cmd>
                                  </p:childTnLst>
                                </p:cTn>
                              </p:par>
                            </p:childTnLst>
                          </p:cTn>
                        </p:par>
                      </p:childTnLst>
                    </p:cTn>
                  </p:par>
                </p:childTnLst>
              </p:cTn>
              <p:nextCondLst>
                <p:cond evt="onClick" delay="0">
                  <p:tgtEl>
                    <p:spTgt spid="22"/>
                  </p:tgtEl>
                </p:cond>
              </p:nextCondLst>
            </p:seq>
            <p:video>
              <p:cMediaNode vol="80000">
                <p:cTn id="20" repeatCount="indefinite" fill="remove" display="0">
                  <p:stCondLst>
                    <p:cond delay="indefinite"/>
                  </p:stCondLst>
                </p:cTn>
                <p:tgtEl>
                  <p:spTgt spid="22"/>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正方形/長方形 20"/>
          <p:cNvSpPr/>
          <p:nvPr/>
        </p:nvSpPr>
        <p:spPr>
          <a:xfrm>
            <a:off x="219360" y="5157192"/>
            <a:ext cx="8745128" cy="1477328"/>
          </a:xfrm>
          <a:prstGeom prst="rect">
            <a:avLst/>
          </a:prstGeom>
          <a:ln w="19050">
            <a:solidFill>
              <a:schemeClr val="tx1"/>
            </a:solidFill>
            <a:prstDash val="lgDashDot"/>
          </a:ln>
        </p:spPr>
        <p:txBody>
          <a:bodyPr wrap="square">
            <a:spAutoFit/>
          </a:bodyPr>
          <a:lstStyle/>
          <a:p>
            <a:pPr marL="194400" indent="-457200">
              <a:spcBef>
                <a:spcPts val="200"/>
              </a:spcBef>
              <a:spcAft>
                <a:spcPts val="200"/>
              </a:spcAft>
            </a:pPr>
            <a:r>
              <a:rPr lang="ja-JP" altLang="en-US" sz="1600" dirty="0" smtClean="0">
                <a:solidFill>
                  <a:srgbClr val="000000"/>
                </a:solidFill>
                <a:latin typeface="ＭＳv."/>
              </a:rPr>
              <a:t>○</a:t>
            </a:r>
            <a:r>
              <a:rPr lang="ja-JP" altLang="en-US" sz="1600" dirty="0" smtClean="0"/>
              <a:t>エタノール</a:t>
            </a:r>
            <a:r>
              <a:rPr lang="ja-JP" altLang="en-US" sz="1600" dirty="0"/>
              <a:t>の温度によって、引火する場所に違いが生じるが、液面に比較的近い場所で引火する。 </a:t>
            </a:r>
            <a:endParaRPr lang="ja-JP" altLang="en-US" sz="1600" dirty="0">
              <a:solidFill>
                <a:srgbClr val="000000"/>
              </a:solidFill>
              <a:latin typeface="ＭＳv."/>
            </a:endParaRPr>
          </a:p>
          <a:p>
            <a:pPr marL="194400" indent="-457200">
              <a:spcBef>
                <a:spcPts val="200"/>
              </a:spcBef>
              <a:spcAft>
                <a:spcPts val="200"/>
              </a:spcAft>
            </a:pPr>
            <a:r>
              <a:rPr lang="ja-JP" altLang="en-US" sz="1600" dirty="0" smtClean="0">
                <a:solidFill>
                  <a:srgbClr val="000000"/>
                </a:solidFill>
                <a:latin typeface="ＭＳv."/>
              </a:rPr>
              <a:t>○</a:t>
            </a:r>
            <a:r>
              <a:rPr lang="ja-JP" altLang="en-US" sz="1600" dirty="0" smtClean="0"/>
              <a:t>液面</a:t>
            </a:r>
            <a:r>
              <a:rPr lang="ja-JP" altLang="en-US" sz="1600" dirty="0"/>
              <a:t>から、電気機器を離すことで、電気機器からの火花から引火する危険性を下げることができる。 </a:t>
            </a:r>
            <a:endParaRPr lang="ja-JP" altLang="en-US" sz="1600" dirty="0">
              <a:solidFill>
                <a:srgbClr val="000000"/>
              </a:solidFill>
              <a:latin typeface="ＭＳv."/>
            </a:endParaRPr>
          </a:p>
          <a:p>
            <a:pPr marL="205200" indent="-457200">
              <a:spcBef>
                <a:spcPts val="200"/>
              </a:spcBef>
              <a:spcAft>
                <a:spcPts val="200"/>
              </a:spcAft>
            </a:pPr>
            <a:r>
              <a:rPr lang="ja-JP" altLang="en-US" sz="1600" dirty="0" smtClean="0">
                <a:solidFill>
                  <a:srgbClr val="000000"/>
                </a:solidFill>
                <a:latin typeface="ＭＳv."/>
              </a:rPr>
              <a:t>○</a:t>
            </a:r>
            <a:r>
              <a:rPr lang="ja-JP" altLang="en-US" sz="1600" dirty="0" smtClean="0"/>
              <a:t>エタノール</a:t>
            </a:r>
            <a:r>
              <a:rPr lang="ja-JP" altLang="en-US" sz="1600" dirty="0"/>
              <a:t>の可燃性蒸気の発生面積を減らす対策が有効であることから、蓋をする等の対策を講じることも有効である。 </a:t>
            </a:r>
            <a:endParaRPr lang="en-US" altLang="ja-JP" sz="1600" dirty="0" smtClean="0"/>
          </a:p>
          <a:p>
            <a:pPr marL="205200" indent="-457200">
              <a:spcBef>
                <a:spcPts val="200"/>
              </a:spcBef>
              <a:spcAft>
                <a:spcPts val="200"/>
              </a:spcAft>
            </a:pPr>
            <a:r>
              <a:rPr lang="ja-JP" altLang="en-US" sz="1600" dirty="0" smtClean="0">
                <a:solidFill>
                  <a:srgbClr val="000000"/>
                </a:solidFill>
                <a:latin typeface="ＭＳv."/>
              </a:rPr>
              <a:t>○</a:t>
            </a:r>
            <a:r>
              <a:rPr lang="ja-JP" altLang="en-US" sz="1600" dirty="0" smtClean="0"/>
              <a:t>当然</a:t>
            </a:r>
            <a:r>
              <a:rPr lang="ja-JP" altLang="en-US" sz="1600" dirty="0"/>
              <a:t>、換気を行うことで、可燃性蒸気の発生濃度を下げることも有効である。</a:t>
            </a:r>
            <a:endParaRPr lang="ja-JP" altLang="en-US" sz="1600" dirty="0">
              <a:solidFill>
                <a:srgbClr val="000000"/>
              </a:solidFill>
              <a:latin typeface="ＭＳv."/>
            </a:endParaRPr>
          </a:p>
        </p:txBody>
      </p:sp>
      <p:pic>
        <p:nvPicPr>
          <p:cNvPr id="4" name="rgb">
            <a:hlinkClick r:id="" action="ppaction://media"/>
            <a:extLst>
              <a:ext uri="{FF2B5EF4-FFF2-40B4-BE49-F238E27FC236}">
                <a16:creationId xmlns:a16="http://schemas.microsoft.com/office/drawing/2014/main" id="{D011126C-7235-40BC-8CBD-83090893A14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37961" y="1110187"/>
            <a:ext cx="4538295" cy="3631228"/>
          </a:xfrm>
          <a:prstGeom prst="rect">
            <a:avLst/>
          </a:prstGeom>
        </p:spPr>
      </p:pic>
      <p:sp>
        <p:nvSpPr>
          <p:cNvPr id="9" name="Rectangle 2"/>
          <p:cNvSpPr>
            <a:spLocks noChangeArrowheads="1"/>
          </p:cNvSpPr>
          <p:nvPr/>
        </p:nvSpPr>
        <p:spPr bwMode="auto">
          <a:xfrm>
            <a:off x="658628" y="64245"/>
            <a:ext cx="184731" cy="32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50"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50"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50"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50" charset="-128"/>
              </a:defRPr>
            </a:lvl9pPr>
          </a:lstStyle>
          <a:p>
            <a:pPr>
              <a:spcBef>
                <a:spcPct val="0"/>
              </a:spcBef>
              <a:buFontTx/>
              <a:buNone/>
            </a:pPr>
            <a:endParaRPr lang="ja-JP" altLang="en-US" sz="1534">
              <a:solidFill>
                <a:srgbClr val="000000"/>
              </a:solidFill>
            </a:endParaRPr>
          </a:p>
        </p:txBody>
      </p:sp>
      <p:sp>
        <p:nvSpPr>
          <p:cNvPr id="10" name="タイトル 1"/>
          <p:cNvSpPr txBox="1">
            <a:spLocks/>
          </p:cNvSpPr>
          <p:nvPr/>
        </p:nvSpPr>
        <p:spPr>
          <a:xfrm>
            <a:off x="107504" y="0"/>
            <a:ext cx="8984383" cy="421691"/>
          </a:xfrm>
          <a:prstGeom prst="rect">
            <a:avLst/>
          </a:prstGeom>
          <a:gradFill rotWithShape="1">
            <a:gsLst>
              <a:gs pos="0">
                <a:srgbClr val="99CCFF"/>
              </a:gs>
              <a:gs pos="50000">
                <a:srgbClr val="FFFFFF"/>
              </a:gs>
              <a:gs pos="100000">
                <a:srgbClr val="99CCFF"/>
              </a:gs>
            </a:gsLst>
            <a:lin ang="5400000" scaled="1"/>
          </a:gradFill>
          <a:ln w="9525">
            <a:noFill/>
            <a:miter lim="800000"/>
            <a:headEnd/>
            <a:tailEnd/>
          </a:ln>
        </p:spPr>
        <p:txBody>
          <a:bodyPr wrap="none" lIns="77904" tIns="38952" rIns="77904" bIns="38952" anchor="ctr"/>
          <a:lstStyle/>
          <a:p>
            <a:pPr algn="ctr">
              <a:defRPr/>
            </a:pPr>
            <a:r>
              <a:rPr lang="ja-JP" altLang="en-US" sz="2000" dirty="0" smtClean="0"/>
              <a:t>３　エタノール</a:t>
            </a:r>
            <a:r>
              <a:rPr lang="ja-JP" altLang="en-US" sz="2000" dirty="0"/>
              <a:t>に引火する条件と引火した場合の炎の状況 </a:t>
            </a:r>
            <a:endParaRPr lang="ja-JP" altLang="en-US" sz="2400" b="1" kern="0" dirty="0">
              <a:latin typeface="+mj-ea"/>
            </a:endParaRPr>
          </a:p>
        </p:txBody>
      </p:sp>
      <p:pic>
        <p:nvPicPr>
          <p:cNvPr id="11"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40192" y="-10872"/>
            <a:ext cx="703808" cy="4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531765" cy="452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正方形/長方形 12"/>
          <p:cNvSpPr/>
          <p:nvPr/>
        </p:nvSpPr>
        <p:spPr>
          <a:xfrm>
            <a:off x="21066" y="419036"/>
            <a:ext cx="5157880" cy="561692"/>
          </a:xfrm>
          <a:prstGeom prst="rect">
            <a:avLst/>
          </a:prstGeom>
        </p:spPr>
        <p:txBody>
          <a:bodyPr wrap="square">
            <a:spAutoFit/>
          </a:bodyPr>
          <a:lstStyle/>
          <a:p>
            <a:r>
              <a:rPr lang="ja-JP" altLang="en-US" sz="2000" dirty="0" smtClean="0"/>
              <a:t>＜</a:t>
            </a:r>
            <a:r>
              <a:rPr lang="ja-JP" altLang="en-US" sz="2000" dirty="0"/>
              <a:t>液温が常温（</a:t>
            </a:r>
            <a:r>
              <a:rPr lang="en-US" altLang="ja-JP" sz="2000" dirty="0"/>
              <a:t>20℃</a:t>
            </a:r>
            <a:r>
              <a:rPr lang="ja-JP" altLang="en-US" sz="2000" dirty="0"/>
              <a:t>）の場合（室温：</a:t>
            </a:r>
            <a:r>
              <a:rPr lang="en-US" altLang="ja-JP" sz="2000" dirty="0"/>
              <a:t>17℃</a:t>
            </a:r>
            <a:r>
              <a:rPr lang="ja-JP" altLang="en-US" sz="2000" dirty="0"/>
              <a:t>）＞</a:t>
            </a:r>
          </a:p>
          <a:p>
            <a:endParaRPr lang="ja-JP" altLang="en-US" sz="1050" dirty="0"/>
          </a:p>
        </p:txBody>
      </p:sp>
      <p:sp>
        <p:nvSpPr>
          <p:cNvPr id="14" name="正方形/長方形 13"/>
          <p:cNvSpPr/>
          <p:nvPr/>
        </p:nvSpPr>
        <p:spPr>
          <a:xfrm>
            <a:off x="107504" y="764704"/>
            <a:ext cx="6677244" cy="369332"/>
          </a:xfrm>
          <a:prstGeom prst="rect">
            <a:avLst/>
          </a:prstGeom>
        </p:spPr>
        <p:txBody>
          <a:bodyPr wrap="square">
            <a:spAutoFit/>
          </a:bodyPr>
          <a:lstStyle/>
          <a:p>
            <a:r>
              <a:rPr lang="ja-JP" altLang="en-US" dirty="0" smtClean="0"/>
              <a:t>○静止状態のエタノールの引火実験（実大実験</a:t>
            </a:r>
            <a:r>
              <a:rPr lang="ja-JP" altLang="en-US" dirty="0"/>
              <a:t>）</a:t>
            </a:r>
            <a:endParaRPr lang="ja-JP" altLang="en-US" sz="1000" dirty="0"/>
          </a:p>
        </p:txBody>
      </p:sp>
      <p:sp>
        <p:nvSpPr>
          <p:cNvPr id="15" name="テキスト ボックス 14"/>
          <p:cNvSpPr txBox="1"/>
          <p:nvPr/>
        </p:nvSpPr>
        <p:spPr>
          <a:xfrm>
            <a:off x="2267744" y="4715852"/>
            <a:ext cx="4106247" cy="369332"/>
          </a:xfrm>
          <a:prstGeom prst="rect">
            <a:avLst/>
          </a:prstGeom>
          <a:noFill/>
        </p:spPr>
        <p:txBody>
          <a:bodyPr wrap="square" rtlCol="0">
            <a:spAutoFit/>
          </a:bodyPr>
          <a:lstStyle/>
          <a:p>
            <a:pPr algn="ctr"/>
            <a:r>
              <a:rPr lang="ja-JP" altLang="en-US" dirty="0" smtClean="0"/>
              <a:t>オイルパン（液面から</a:t>
            </a:r>
            <a:r>
              <a:rPr lang="en-US" altLang="ja-JP" dirty="0" smtClean="0"/>
              <a:t>5cm</a:t>
            </a:r>
            <a:r>
              <a:rPr lang="ja-JP" altLang="en-US" dirty="0" smtClean="0"/>
              <a:t>未満で引火）</a:t>
            </a:r>
            <a:r>
              <a:rPr lang="ja-JP" altLang="en-US" dirty="0"/>
              <a:t>　</a:t>
            </a:r>
          </a:p>
        </p:txBody>
      </p:sp>
      <p:sp>
        <p:nvSpPr>
          <p:cNvPr id="16" name="正方形/長方形 15"/>
          <p:cNvSpPr/>
          <p:nvPr/>
        </p:nvSpPr>
        <p:spPr>
          <a:xfrm>
            <a:off x="6254241" y="1052737"/>
            <a:ext cx="657370" cy="37444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テキスト ボックス 19"/>
          <p:cNvSpPr txBox="1"/>
          <p:nvPr/>
        </p:nvSpPr>
        <p:spPr>
          <a:xfrm>
            <a:off x="5076056" y="6580515"/>
            <a:ext cx="4124544" cy="307776"/>
          </a:xfrm>
          <a:prstGeom prst="rect">
            <a:avLst/>
          </a:prstGeom>
          <a:noFill/>
        </p:spPr>
        <p:txBody>
          <a:bodyPr wrap="square" rtlCol="0">
            <a:spAutoFit/>
          </a:bodyPr>
          <a:lstStyle/>
          <a:p>
            <a:r>
              <a:rPr kumimoji="1" lang="en-US" altLang="ja-JP" sz="1400" b="1" dirty="0" smtClean="0">
                <a:solidFill>
                  <a:srgbClr val="FF0000"/>
                </a:solidFill>
                <a:latin typeface="+mj-ea"/>
                <a:ea typeface="+mj-ea"/>
              </a:rPr>
              <a:t>※</a:t>
            </a:r>
            <a:r>
              <a:rPr kumimoji="1" lang="ja-JP" altLang="en-US" sz="1400" b="1" dirty="0" smtClean="0">
                <a:solidFill>
                  <a:srgbClr val="FF0000"/>
                </a:solidFill>
                <a:latin typeface="+mj-ea"/>
                <a:ea typeface="+mj-ea"/>
              </a:rPr>
              <a:t>動画再生：カーソルを各画像上に移動し▶をクリック</a:t>
            </a:r>
            <a:endParaRPr kumimoji="1" lang="ja-JP" altLang="en-US" sz="1400" b="1" dirty="0">
              <a:solidFill>
                <a:srgbClr val="FF0000"/>
              </a:solidFill>
              <a:latin typeface="+mj-ea"/>
              <a:ea typeface="+mj-ea"/>
            </a:endParaRPr>
          </a:p>
        </p:txBody>
      </p:sp>
    </p:spTree>
    <p:extLst>
      <p:ext uri="{BB962C8B-B14F-4D97-AF65-F5344CB8AC3E}">
        <p14:creationId xmlns:p14="http://schemas.microsoft.com/office/powerpoint/2010/main" val="1582069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with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repeatCount="indefinite" fill="remove" display="0">
                  <p:stCondLst>
                    <p:cond delay="indefinite"/>
                  </p:stCondLst>
                </p:cTn>
                <p:tgtEl>
                  <p:spTgt spid="4"/>
                </p:tgtEl>
              </p:cMediaNode>
            </p:video>
          </p:childTnLst>
        </p:cTn>
      </p:par>
    </p:tnLst>
  </p:timing>
</p:sld>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10588</TotalTime>
  <Words>1442</Words>
  <Application>Microsoft Office PowerPoint</Application>
  <PresentationFormat>画面に合わせる (4:3)</PresentationFormat>
  <Paragraphs>86</Paragraphs>
  <Slides>9</Slides>
  <Notes>2</Notes>
  <HiddenSlides>0</HiddenSlides>
  <MMClips>14</MMClips>
  <ScaleCrop>false</ScaleCrop>
  <HeadingPairs>
    <vt:vector size="6" baseType="variant">
      <vt:variant>
        <vt:lpstr>使用されているフォント</vt:lpstr>
      </vt:variant>
      <vt:variant>
        <vt:i4>4</vt:i4>
      </vt:variant>
      <vt:variant>
        <vt:lpstr>テーマ</vt:lpstr>
      </vt:variant>
      <vt:variant>
        <vt:i4>1</vt:i4>
      </vt:variant>
      <vt:variant>
        <vt:lpstr>スライド タイトル</vt:lpstr>
      </vt:variant>
      <vt:variant>
        <vt:i4>9</vt:i4>
      </vt:variant>
    </vt:vector>
  </HeadingPairs>
  <TitlesOfParts>
    <vt:vector size="14" baseType="lpstr">
      <vt:lpstr>ＭＳ Ｐゴシック</vt:lpstr>
      <vt:lpstr>ＭＳv.</vt:lpstr>
      <vt:lpstr>Arial</vt:lpstr>
      <vt:lpstr>Calibri</vt:lpstr>
      <vt:lpstr>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総務省</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プレゼンテーション</dc:title>
  <dc:creator>総務省</dc:creator>
  <cp:lastModifiedBy>羽田野　龍一(014287)</cp:lastModifiedBy>
  <cp:revision>613</cp:revision>
  <cp:lastPrinted>2019-08-21T03:06:56Z</cp:lastPrinted>
  <dcterms:created xsi:type="dcterms:W3CDTF">2013-06-10T05:19:58Z</dcterms:created>
  <dcterms:modified xsi:type="dcterms:W3CDTF">2020-05-14T08:13:42Z</dcterms:modified>
  <cp:contentStatus/>
</cp:coreProperties>
</file>